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82" r:id="rId3"/>
    <p:sldId id="257" r:id="rId4"/>
    <p:sldId id="270" r:id="rId5"/>
    <p:sldId id="258" r:id="rId6"/>
    <p:sldId id="259" r:id="rId7"/>
    <p:sldId id="263" r:id="rId8"/>
    <p:sldId id="264" r:id="rId9"/>
    <p:sldId id="265" r:id="rId10"/>
    <p:sldId id="269" r:id="rId11"/>
    <p:sldId id="271" r:id="rId12"/>
    <p:sldId id="281" r:id="rId13"/>
    <p:sldId id="274" r:id="rId14"/>
    <p:sldId id="275" r:id="rId15"/>
    <p:sldId id="272" r:id="rId16"/>
    <p:sldId id="276" r:id="rId17"/>
    <p:sldId id="280" r:id="rId18"/>
    <p:sldId id="278" r:id="rId19"/>
    <p:sldId id="279" r:id="rId20"/>
    <p:sldId id="283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259" autoAdjust="0"/>
  </p:normalViewPr>
  <p:slideViewPr>
    <p:cSldViewPr>
      <p:cViewPr varScale="1">
        <p:scale>
          <a:sx n="56" d="100"/>
          <a:sy n="56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shlca\AppData\Local\Temp\notesF53495\Effort%20distribution%20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Indicative Current </a:t>
            </a:r>
            <a:r>
              <a:rPr lang="en-US" dirty="0"/>
              <a:t>and Future </a:t>
            </a:r>
            <a:r>
              <a:rPr lang="en-US" dirty="0" smtClean="0"/>
              <a:t>Effort </a:t>
            </a:r>
            <a:r>
              <a:rPr lang="en-US" dirty="0"/>
              <a:t>Distribution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As Is</c:v>
                </c:pt>
              </c:strCache>
            </c:strRef>
          </c:tx>
          <c:invertIfNegative val="0"/>
          <c:cat>
            <c:strRef>
              <c:f>Sheet1!$A$3:$A$11</c:f>
              <c:strCache>
                <c:ptCount val="9"/>
                <c:pt idx="0">
                  <c:v>Specify Need</c:v>
                </c:pt>
                <c:pt idx="1">
                  <c:v>Design</c:v>
                </c:pt>
                <c:pt idx="2">
                  <c:v>Build</c:v>
                </c:pt>
                <c:pt idx="3">
                  <c:v>Collect</c:v>
                </c:pt>
                <c:pt idx="4">
                  <c:v>Process</c:v>
                </c:pt>
                <c:pt idx="5">
                  <c:v>Analyse</c:v>
                </c:pt>
                <c:pt idx="6">
                  <c:v>Disseminate</c:v>
                </c:pt>
                <c:pt idx="7">
                  <c:v>Archive</c:v>
                </c:pt>
                <c:pt idx="8">
                  <c:v>Evaluate</c:v>
                </c:pt>
              </c:strCache>
            </c:strRef>
          </c:cat>
          <c:val>
            <c:numRef>
              <c:f>Sheet1!$B$3:$B$11</c:f>
              <c:numCache>
                <c:formatCode>General</c:formatCode>
                <c:ptCount val="9"/>
                <c:pt idx="0">
                  <c:v>2</c:v>
                </c:pt>
                <c:pt idx="1">
                  <c:v>6</c:v>
                </c:pt>
                <c:pt idx="2">
                  <c:v>10</c:v>
                </c:pt>
                <c:pt idx="3">
                  <c:v>25</c:v>
                </c:pt>
                <c:pt idx="4">
                  <c:v>30</c:v>
                </c:pt>
                <c:pt idx="5">
                  <c:v>20</c:v>
                </c:pt>
                <c:pt idx="6">
                  <c:v>7</c:v>
                </c:pt>
                <c:pt idx="7">
                  <c:v>0.9</c:v>
                </c:pt>
                <c:pt idx="8">
                  <c:v>0.4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Future State</c:v>
                </c:pt>
              </c:strCache>
            </c:strRef>
          </c:tx>
          <c:invertIfNegative val="0"/>
          <c:cat>
            <c:strRef>
              <c:f>Sheet1!$A$3:$A$11</c:f>
              <c:strCache>
                <c:ptCount val="9"/>
                <c:pt idx="0">
                  <c:v>Specify Need</c:v>
                </c:pt>
                <c:pt idx="1">
                  <c:v>Design</c:v>
                </c:pt>
                <c:pt idx="2">
                  <c:v>Build</c:v>
                </c:pt>
                <c:pt idx="3">
                  <c:v>Collect</c:v>
                </c:pt>
                <c:pt idx="4">
                  <c:v>Process</c:v>
                </c:pt>
                <c:pt idx="5">
                  <c:v>Analyse</c:v>
                </c:pt>
                <c:pt idx="6">
                  <c:v>Disseminate</c:v>
                </c:pt>
                <c:pt idx="7">
                  <c:v>Archive</c:v>
                </c:pt>
                <c:pt idx="8">
                  <c:v>Evaluate</c:v>
                </c:pt>
              </c:strCache>
            </c:strRef>
          </c:cat>
          <c:val>
            <c:numRef>
              <c:f>Sheet1!$C$3:$C$11</c:f>
              <c:numCache>
                <c:formatCode>General</c:formatCode>
                <c:ptCount val="9"/>
                <c:pt idx="0">
                  <c:v>5</c:v>
                </c:pt>
                <c:pt idx="1">
                  <c:v>10</c:v>
                </c:pt>
                <c:pt idx="2">
                  <c:v>6</c:v>
                </c:pt>
                <c:pt idx="3">
                  <c:v>20</c:v>
                </c:pt>
                <c:pt idx="4">
                  <c:v>15</c:v>
                </c:pt>
                <c:pt idx="5">
                  <c:v>23</c:v>
                </c:pt>
                <c:pt idx="6">
                  <c:v>2</c:v>
                </c:pt>
                <c:pt idx="7">
                  <c:v>0.5</c:v>
                </c:pt>
                <c:pt idx="8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418368"/>
        <c:axId val="63419904"/>
      </c:barChart>
      <c:catAx>
        <c:axId val="63418368"/>
        <c:scaling>
          <c:orientation val="minMax"/>
        </c:scaling>
        <c:delete val="0"/>
        <c:axPos val="b"/>
        <c:majorTickMark val="out"/>
        <c:minorTickMark val="none"/>
        <c:tickLblPos val="nextTo"/>
        <c:crossAx val="63419904"/>
        <c:crosses val="autoZero"/>
        <c:auto val="1"/>
        <c:lblAlgn val="ctr"/>
        <c:lblOffset val="100"/>
        <c:noMultiLvlLbl val="0"/>
      </c:catAx>
      <c:valAx>
        <c:axId val="63419904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 dirty="0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34183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9560628955715298"/>
          <c:y val="0.10622018242194864"/>
          <c:w val="0.28623128229063743"/>
          <c:h val="8.2280322694469818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0.4533</cdr:x>
      <cdr:y>0.31799</cdr:y>
    </cdr:from>
    <cdr:to>
      <cdr:x>0.46066</cdr:x>
      <cdr:y>0.41007</cdr:y>
    </cdr:to>
    <cdr:sp macro="" textlink="">
      <cdr:nvSpPr>
        <cdr:cNvPr id="5" name="Right Arrow 4"/>
        <cdr:cNvSpPr/>
      </cdr:nvSpPr>
      <cdr:spPr>
        <a:xfrm xmlns:a="http://schemas.openxmlformats.org/drawingml/2006/main" rot="5400000" flipV="1">
          <a:off x="2649220" y="1483360"/>
          <a:ext cx="381000" cy="45719"/>
        </a:xfrm>
        <a:prstGeom xmlns:a="http://schemas.openxmlformats.org/drawingml/2006/main" prst="rightArrow">
          <a:avLst/>
        </a:prstGeom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AU" sz="1100" dirty="0"/>
        </a:p>
      </cdr:txBody>
    </cdr:sp>
  </cdr:relSizeAnchor>
  <cdr:relSizeAnchor xmlns:cdr="http://schemas.openxmlformats.org/drawingml/2006/chartDrawing">
    <cdr:from>
      <cdr:x>0.55998</cdr:x>
      <cdr:y>0.30878</cdr:y>
    </cdr:from>
    <cdr:to>
      <cdr:x>0.56734</cdr:x>
      <cdr:y>0.45856</cdr:y>
    </cdr:to>
    <cdr:sp macro="" textlink="">
      <cdr:nvSpPr>
        <cdr:cNvPr id="6" name="Right Arrow 5"/>
        <cdr:cNvSpPr/>
      </cdr:nvSpPr>
      <cdr:spPr>
        <a:xfrm xmlns:a="http://schemas.openxmlformats.org/drawingml/2006/main" rot="5400000">
          <a:off x="3192780" y="1564641"/>
          <a:ext cx="619763" cy="45719"/>
        </a:xfrm>
        <a:prstGeom xmlns:a="http://schemas.openxmlformats.org/drawingml/2006/main" prst="rightArrow">
          <a:avLst/>
        </a:prstGeom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AU" sz="1100" dirty="0"/>
        </a:p>
      </cdr:txBody>
    </cdr:sp>
  </cdr:relSizeAnchor>
  <cdr:relSizeAnchor xmlns:cdr="http://schemas.openxmlformats.org/drawingml/2006/chartDrawing">
    <cdr:from>
      <cdr:x>0.74392</cdr:x>
      <cdr:y>0.66237</cdr:y>
    </cdr:from>
    <cdr:to>
      <cdr:x>0.75128</cdr:x>
      <cdr:y>0.75445</cdr:y>
    </cdr:to>
    <cdr:sp macro="" textlink="">
      <cdr:nvSpPr>
        <cdr:cNvPr id="7" name="Right Arrow 6"/>
        <cdr:cNvSpPr/>
      </cdr:nvSpPr>
      <cdr:spPr>
        <a:xfrm xmlns:a="http://schemas.openxmlformats.org/drawingml/2006/main" rot="5400000">
          <a:off x="4455162" y="2908300"/>
          <a:ext cx="381000" cy="45719"/>
        </a:xfrm>
        <a:prstGeom xmlns:a="http://schemas.openxmlformats.org/drawingml/2006/main" prst="rightArrow">
          <a:avLst/>
        </a:prstGeom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AU" sz="1100" dirty="0"/>
        </a:p>
      </cdr:txBody>
    </cdr:sp>
  </cdr:relSizeAnchor>
  <cdr:relSizeAnchor xmlns:cdr="http://schemas.openxmlformats.org/drawingml/2006/chartDrawing">
    <cdr:from>
      <cdr:x>0.35643</cdr:x>
      <cdr:y>0.54819</cdr:y>
    </cdr:from>
    <cdr:to>
      <cdr:x>0.36379</cdr:x>
      <cdr:y>0.64027</cdr:y>
    </cdr:to>
    <cdr:sp macro="" textlink="">
      <cdr:nvSpPr>
        <cdr:cNvPr id="8" name="Right Arrow 7"/>
        <cdr:cNvSpPr/>
      </cdr:nvSpPr>
      <cdr:spPr>
        <a:xfrm xmlns:a="http://schemas.openxmlformats.org/drawingml/2006/main" rot="5400000">
          <a:off x="2047242" y="2435861"/>
          <a:ext cx="381000" cy="45719"/>
        </a:xfrm>
        <a:prstGeom xmlns:a="http://schemas.openxmlformats.org/drawingml/2006/main" prst="rightArrow">
          <a:avLst/>
        </a:prstGeom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AU" sz="1100" dirty="0"/>
        </a:p>
      </cdr:txBody>
    </cdr:sp>
  </cdr:relSizeAnchor>
  <cdr:relSizeAnchor xmlns:cdr="http://schemas.openxmlformats.org/drawingml/2006/chartDrawing">
    <cdr:from>
      <cdr:x>0.13448</cdr:x>
      <cdr:y>0.68263</cdr:y>
    </cdr:from>
    <cdr:to>
      <cdr:x>0.14184</cdr:x>
      <cdr:y>0.77471</cdr:y>
    </cdr:to>
    <cdr:sp macro="" textlink="">
      <cdr:nvSpPr>
        <cdr:cNvPr id="10" name="Right Arrow 9"/>
        <cdr:cNvSpPr/>
      </cdr:nvSpPr>
      <cdr:spPr>
        <a:xfrm xmlns:a="http://schemas.openxmlformats.org/drawingml/2006/main" rot="16200000">
          <a:off x="668020" y="2992120"/>
          <a:ext cx="381000" cy="45719"/>
        </a:xfrm>
        <a:prstGeom xmlns:a="http://schemas.openxmlformats.org/drawingml/2006/main" prst="rightArrow">
          <a:avLst/>
        </a:prstGeom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AU" sz="1100" dirty="0"/>
        </a:p>
      </cdr:txBody>
    </cdr:sp>
  </cdr:relSizeAnchor>
  <cdr:relSizeAnchor xmlns:cdr="http://schemas.openxmlformats.org/drawingml/2006/chartDrawing">
    <cdr:from>
      <cdr:x>0.22767</cdr:x>
      <cdr:y>0.60344</cdr:y>
    </cdr:from>
    <cdr:to>
      <cdr:x>0.23503</cdr:x>
      <cdr:y>0.69552</cdr:y>
    </cdr:to>
    <cdr:sp macro="" textlink="">
      <cdr:nvSpPr>
        <cdr:cNvPr id="11" name="Right Arrow 10"/>
        <cdr:cNvSpPr/>
      </cdr:nvSpPr>
      <cdr:spPr>
        <a:xfrm xmlns:a="http://schemas.openxmlformats.org/drawingml/2006/main" rot="16200000">
          <a:off x="1247140" y="2664461"/>
          <a:ext cx="381000" cy="45719"/>
        </a:xfrm>
        <a:prstGeom xmlns:a="http://schemas.openxmlformats.org/drawingml/2006/main" prst="rightArrow">
          <a:avLst/>
        </a:prstGeom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AU" sz="1100" dirty="0"/>
        </a:p>
      </cdr:txBody>
    </cdr:sp>
  </cdr:relSizeAnchor>
  <cdr:relSizeAnchor xmlns:cdr="http://schemas.openxmlformats.org/drawingml/2006/chartDrawing">
    <cdr:from>
      <cdr:x>0.91069</cdr:x>
      <cdr:y>0.72744</cdr:y>
    </cdr:from>
    <cdr:to>
      <cdr:x>0.91805</cdr:x>
      <cdr:y>0.79865</cdr:y>
    </cdr:to>
    <cdr:sp macro="" textlink="">
      <cdr:nvSpPr>
        <cdr:cNvPr id="13" name="Right Arrow 12"/>
        <cdr:cNvSpPr/>
      </cdr:nvSpPr>
      <cdr:spPr>
        <a:xfrm xmlns:a="http://schemas.openxmlformats.org/drawingml/2006/main" rot="16200000">
          <a:off x="5534660" y="3134360"/>
          <a:ext cx="294641" cy="45719"/>
        </a:xfrm>
        <a:prstGeom xmlns:a="http://schemas.openxmlformats.org/drawingml/2006/main" prst="rightArrow">
          <a:avLst/>
        </a:prstGeom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AU" sz="1100" dirty="0"/>
        </a:p>
      </cdr:txBody>
    </cdr:sp>
  </cdr:relSizeAnchor>
  <cdr:relSizeAnchor xmlns:cdr="http://schemas.openxmlformats.org/drawingml/2006/chartDrawing">
    <cdr:from>
      <cdr:x>0.61639</cdr:x>
      <cdr:y>0.38122</cdr:y>
    </cdr:from>
    <cdr:to>
      <cdr:x>0.62375</cdr:x>
      <cdr:y>0.45058</cdr:y>
    </cdr:to>
    <cdr:sp macro="" textlink="">
      <cdr:nvSpPr>
        <cdr:cNvPr id="12" name="Right Arrow 11"/>
        <cdr:cNvSpPr/>
      </cdr:nvSpPr>
      <cdr:spPr>
        <a:xfrm xmlns:a="http://schemas.openxmlformats.org/drawingml/2006/main" rot="16200000">
          <a:off x="3709674" y="1697987"/>
          <a:ext cx="287016" cy="45719"/>
        </a:xfrm>
        <a:prstGeom xmlns:a="http://schemas.openxmlformats.org/drawingml/2006/main" prst="rightArrow">
          <a:avLst/>
        </a:prstGeom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A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25839-4831-4A3B-8EA7-C2FAFD2AB98D}" type="datetimeFigureOut">
              <a:rPr lang="en-AU" smtClean="0"/>
              <a:t>22/10/2013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82EB1-702C-4337-8E68-889C7C225F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414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82EB1-702C-4337-8E68-889C7C225FCD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5768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fld id="{60625F85-7B02-4790-9B13-90DC786D8D06}" type="slidenum">
              <a:rPr lang="en-US" smtClean="0">
                <a:latin typeface="Times New Roman" pitchFamily="18" charset="0"/>
              </a:rPr>
              <a:pPr>
                <a:defRPr/>
              </a:pPr>
              <a:t>11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CB919-3155-4327-8D2C-D5D1A3797455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5532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7">
              <a:spcBef>
                <a:spcPts val="0"/>
              </a:spcBef>
              <a:defRPr/>
            </a:pPr>
            <a:endParaRPr lang="en-AU" sz="1200" dirty="0">
              <a:latin typeface="Candar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B3C18-A65B-4056-87ED-B5EC3421A6EA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4119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FF8F2-F51E-4953-AD52-B21C6DAC799C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09493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fld id="{8BC0188B-A759-4BE4-8A2A-9EDB9F5F07BC}" type="slidenum">
              <a:rPr lang="en-AU" smtClean="0">
                <a:solidFill>
                  <a:srgbClr val="000000"/>
                </a:solidFill>
                <a:latin typeface="Times New Roman" pitchFamily="18" charset="0"/>
              </a:rPr>
              <a:pPr>
                <a:defRPr/>
              </a:pPr>
              <a:t>15</a:t>
            </a:fld>
            <a:endParaRPr lang="en-A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CB919-3155-4327-8D2C-D5D1A3797455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08952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82EB1-702C-4337-8E68-889C7C225FCD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14969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82EB1-702C-4337-8E68-889C7C225FCD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42292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1A9FB-C719-4B22-9E5A-4DAD98082683}" type="slidenum">
              <a:rPr lang="en-AU" smtClean="0"/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18689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1A9FB-C719-4B22-9E5A-4DAD98082683}" type="slidenum">
              <a:rPr lang="en-AU" smtClean="0"/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6689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en-AU" dirty="0">
              <a:latin typeface="Candar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B3C18-A65B-4056-87ED-B5EC3421A6EA}" type="slidenum">
              <a:rPr lang="en-AU" smtClean="0">
                <a:solidFill>
                  <a:prstClr val="black"/>
                </a:solidFill>
              </a:rPr>
              <a:pPr/>
              <a:t>3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4799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 problems I have just mentioned are well known across the world</a:t>
            </a:r>
          </a:p>
          <a:p>
            <a:endParaRPr lang="en-AU" dirty="0"/>
          </a:p>
          <a:p>
            <a:r>
              <a:rPr lang="en-AU" dirty="0" smtClean="0"/>
              <a:t>There has been a </a:t>
            </a:r>
            <a:r>
              <a:rPr lang="en-AU" b="1" dirty="0" smtClean="0"/>
              <a:t>lot of thinking </a:t>
            </a:r>
            <a:r>
              <a:rPr lang="en-AU" dirty="0" smtClean="0"/>
              <a:t>about how NSOs can work together to </a:t>
            </a:r>
            <a:r>
              <a:rPr lang="en-AU" b="1" dirty="0" smtClean="0"/>
              <a:t>solve the challenges</a:t>
            </a:r>
          </a:p>
          <a:p>
            <a:endParaRPr lang="en-AU" dirty="0"/>
          </a:p>
          <a:p>
            <a:r>
              <a:rPr lang="en-AU" dirty="0" smtClean="0"/>
              <a:t>This includes creating </a:t>
            </a:r>
            <a:r>
              <a:rPr lang="en-AU" b="1" dirty="0" smtClean="0"/>
              <a:t>the ‘plug and play’ environment</a:t>
            </a:r>
            <a:r>
              <a:rPr lang="en-AU" dirty="0" smtClean="0"/>
              <a:t>, where systems, methodologies, processes </a:t>
            </a:r>
            <a:r>
              <a:rPr lang="en-AU" dirty="0" err="1" smtClean="0"/>
              <a:t>etc</a:t>
            </a:r>
            <a:r>
              <a:rPr lang="en-AU" dirty="0" smtClean="0"/>
              <a:t> can be shared across countries</a:t>
            </a:r>
          </a:p>
          <a:p>
            <a:endParaRPr lang="en-AU" dirty="0" smtClean="0"/>
          </a:p>
          <a:p>
            <a:r>
              <a:rPr lang="en-AU" dirty="0" smtClean="0"/>
              <a:t>By sharing infrastructure development, we can:</a:t>
            </a:r>
          </a:p>
          <a:p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 smtClean="0"/>
              <a:t>Reduce costs of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 smtClean="0"/>
              <a:t>Adopt new methods quickly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 smtClean="0"/>
              <a:t>Increase comparability of statistics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1A9FB-C719-4B22-9E5A-4DAD98082683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23590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There are a </a:t>
            </a:r>
            <a:r>
              <a:rPr lang="en-AU" b="1" dirty="0" smtClean="0"/>
              <a:t>range of groups working on the modernisation agenda</a:t>
            </a:r>
          </a:p>
          <a:p>
            <a:endParaRPr lang="en-A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These include </a:t>
            </a:r>
            <a:r>
              <a:rPr lang="en-AU" b="1" dirty="0" smtClean="0"/>
              <a:t>HLG, Stats Network and UNSD </a:t>
            </a:r>
            <a:r>
              <a:rPr lang="en-AU" dirty="0" smtClean="0"/>
              <a:t>(and a lot of others!)</a:t>
            </a:r>
          </a:p>
          <a:p>
            <a:endParaRPr lang="en-AU" dirty="0"/>
          </a:p>
          <a:p>
            <a:r>
              <a:rPr lang="en-AU" dirty="0" smtClean="0">
                <a:solidFill>
                  <a:srgbClr val="FF0000"/>
                </a:solidFill>
              </a:rPr>
              <a:t>Frank – click the mouse to get the next circle up!!</a:t>
            </a:r>
          </a:p>
          <a:p>
            <a:endParaRPr lang="en-AU" dirty="0" smtClean="0"/>
          </a:p>
          <a:p>
            <a:r>
              <a:rPr lang="en-AU" dirty="0" smtClean="0"/>
              <a:t>We </a:t>
            </a:r>
            <a:r>
              <a:rPr lang="en-AU" b="1" dirty="0" smtClean="0"/>
              <a:t>don’t have a structured way</a:t>
            </a:r>
            <a:r>
              <a:rPr lang="en-AU" dirty="0" smtClean="0"/>
              <a:t> for the Asia Pacific to </a:t>
            </a:r>
            <a:r>
              <a:rPr lang="en-AU" b="1" dirty="0" smtClean="0"/>
              <a:t>influence and contribute </a:t>
            </a:r>
            <a:r>
              <a:rPr lang="en-AU" dirty="0" smtClean="0"/>
              <a:t>(as a block) to a </a:t>
            </a:r>
            <a:r>
              <a:rPr lang="en-AU" b="1" dirty="0" smtClean="0"/>
              <a:t>regional view </a:t>
            </a:r>
            <a:r>
              <a:rPr lang="en-AU" dirty="0" smtClean="0"/>
              <a:t>to the modernisation agenda</a:t>
            </a:r>
          </a:p>
          <a:p>
            <a:endParaRPr lang="en-AU" dirty="0"/>
          </a:p>
          <a:p>
            <a:r>
              <a:rPr lang="en-AU" dirty="0" smtClean="0"/>
              <a:t>If we could do that, then we would:</a:t>
            </a:r>
          </a:p>
          <a:p>
            <a:endParaRPr lang="en-AU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b="1" dirty="0" smtClean="0"/>
              <a:t>Realise the benefits of sharing </a:t>
            </a:r>
            <a:r>
              <a:rPr lang="en-AU" dirty="0" smtClean="0"/>
              <a:t>both our methodology and wherever feasible, our technical infrastructure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be an </a:t>
            </a:r>
            <a:r>
              <a:rPr lang="en-AU" b="1" dirty="0" smtClean="0"/>
              <a:t>advocate for collaboration </a:t>
            </a:r>
            <a:r>
              <a:rPr lang="en-AU" dirty="0" smtClean="0"/>
              <a:t>in building business processes and enabling infrastructure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Influence the </a:t>
            </a:r>
            <a:r>
              <a:rPr lang="en-AU" b="1" dirty="0" smtClean="0"/>
              <a:t>wider international modernisation agenda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dirty="0" smtClean="0"/>
              <a:t>Influence the regional and international </a:t>
            </a:r>
            <a:r>
              <a:rPr lang="en-AU" b="1" dirty="0" smtClean="0"/>
              <a:t>geospatial agenda</a:t>
            </a:r>
            <a:r>
              <a:rPr lang="en-AU" dirty="0" smtClean="0"/>
              <a:t>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1A9FB-C719-4B22-9E5A-4DAD98082683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66245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So, we have a solution!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Strategic Advisory Board–Asia Pacific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(SAB-AP) has been established to enable the AP to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contribute to the modernisation agenda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smtClean="0"/>
              <a:t>This Board comes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the auspices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Economic and Social Commission for Asia and Pacific (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ESCAP) Committee on Statistics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may include up to </a:t>
            </a:r>
            <a:r>
              <a:rPr lang="en-GB" b="1" dirty="0" smtClean="0"/>
              <a:t>10 members </a:t>
            </a:r>
            <a:r>
              <a:rPr lang="en-GB" dirty="0" smtClean="0"/>
              <a:t>at the level of heads of national statistical organisations (with an appropriate </a:t>
            </a:r>
            <a:r>
              <a:rPr lang="en-GB" b="1" dirty="0" smtClean="0"/>
              <a:t>geographical balance </a:t>
            </a:r>
            <a:r>
              <a:rPr lang="en-GB" dirty="0" smtClean="0"/>
              <a:t>across countries).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The initial membership is </a:t>
            </a:r>
            <a:r>
              <a:rPr lang="en-GB" b="1" dirty="0" smtClean="0"/>
              <a:t>Australia, India, Korea, Malaysia, Pakistan, Samoa and Vietnam </a:t>
            </a:r>
            <a:r>
              <a:rPr lang="en-GB" dirty="0" smtClean="0"/>
              <a:t>with a representative of the ESCAP Statistics Directorate an ex-officio member.</a:t>
            </a:r>
            <a:r>
              <a:rPr lang="en-GB" dirty="0" smtClean="0">
                <a:solidFill>
                  <a:srgbClr val="FF0000"/>
                </a:solidFill>
              </a:rPr>
              <a:t> (needs checking with ESCAP)</a:t>
            </a:r>
            <a:endParaRPr lang="en-A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1" dirty="0" smtClean="0"/>
              <a:t>Members/Chair approved by the Committee on Statistics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will </a:t>
            </a:r>
            <a:r>
              <a:rPr lang="en-GB" b="1" dirty="0" smtClean="0"/>
              <a:t>meet </a:t>
            </a:r>
            <a:r>
              <a:rPr lang="en-GB" b="1" dirty="0"/>
              <a:t>physically </a:t>
            </a:r>
            <a:r>
              <a:rPr lang="en-GB" dirty="0"/>
              <a:t>at least once per </a:t>
            </a:r>
            <a:r>
              <a:rPr lang="en-GB" dirty="0" smtClean="0"/>
              <a:t>year</a:t>
            </a:r>
            <a:r>
              <a:rPr lang="en-GB" dirty="0"/>
              <a:t> </a:t>
            </a:r>
            <a:r>
              <a:rPr lang="en-GB" dirty="0" smtClean="0"/>
              <a:t>– </a:t>
            </a:r>
            <a:r>
              <a:rPr lang="en-GB" b="1" dirty="0" smtClean="0"/>
              <a:t>first meeting to discuss </a:t>
            </a:r>
            <a:r>
              <a:rPr lang="en-GB" b="1" dirty="0" err="1" smtClean="0"/>
              <a:t>ToR</a:t>
            </a:r>
            <a:r>
              <a:rPr lang="en-GB" b="1" dirty="0" smtClean="0"/>
              <a:t>, objectives and priorities</a:t>
            </a:r>
            <a:r>
              <a:rPr lang="en-GB" dirty="0" smtClean="0"/>
              <a:t> to be held in late November in Japan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Between </a:t>
            </a:r>
            <a:r>
              <a:rPr lang="en-GB" dirty="0"/>
              <a:t>these meetings, it will work mainly via electronic communication and telephone or video </a:t>
            </a:r>
            <a:r>
              <a:rPr lang="en-GB" dirty="0" smtClean="0"/>
              <a:t>conferencing</a:t>
            </a:r>
            <a:r>
              <a:rPr lang="en-GB" dirty="0"/>
              <a:t> </a:t>
            </a:r>
            <a:endParaRPr lang="en-AU" dirty="0"/>
          </a:p>
          <a:p>
            <a:r>
              <a:rPr lang="en-GB" dirty="0"/>
              <a:t> </a:t>
            </a:r>
            <a:endParaRPr lang="en-AU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1A9FB-C719-4B22-9E5A-4DAD98082683}" type="slidenum">
              <a:rPr lang="en-AU" smtClean="0"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043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b="1" dirty="0" smtClean="0"/>
              <a:t>objectives</a:t>
            </a:r>
            <a:r>
              <a:rPr lang="en-GB" dirty="0" smtClean="0"/>
              <a:t> (subject to the discussion at the first meeting)</a:t>
            </a:r>
          </a:p>
          <a:p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promote common standards, models, tools and methods to support the modernisation of official statistics;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drive new developments in the production, organisation and delivery of official statistics products and services, especially those that can be shared and used across the official statistics community;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ensure effective coordination and information sharing about common infrastructure and developments, within the official statistics community, and with relevant external bodies;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advise the Committee on Statistics and its Bureau, on the direction of, and priorities for, strategic developments in the modernisation of official statistics, and ensure that there is a maximum of convergence and coordination within the statistical “industry” in the region and beyond.</a:t>
            </a:r>
            <a:endParaRPr lang="en-AU" dirty="0" smtClean="0"/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1A9FB-C719-4B22-9E5A-4DAD98082683}" type="slidenum">
              <a:rPr lang="en-AU" smtClean="0"/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19281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pursue the objectives, the SAB-AP may establish several working groups to work through areas of early priority.  </a:t>
            </a:r>
          </a:p>
          <a:p>
            <a:pPr rtl="0"/>
            <a:endParaRPr lang="en-A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Initially these areas might include: </a:t>
            </a:r>
          </a:p>
          <a:p>
            <a:pPr rtl="0"/>
            <a:endParaRPr lang="en-A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Contributing to the </a:t>
            </a:r>
            <a:r>
              <a:rPr lang="en-A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Common Statistical Production Architecture </a:t>
            </a:r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(otherwise known as the Plug and Play model) currently being developed by the </a:t>
            </a:r>
            <a:r>
              <a:rPr lang="en-A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UNECE HLG</a:t>
            </a:r>
          </a:p>
          <a:p>
            <a:pPr marL="171450" indent="-17145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Considering the potential to </a:t>
            </a:r>
            <a:r>
              <a:rPr lang="en-A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adopt</a:t>
            </a:r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recently developed </a:t>
            </a:r>
            <a:r>
              <a:rPr lang="en-A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Generalised Statistical Information Model </a:t>
            </a:r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(GSIM) in the region,</a:t>
            </a:r>
          </a:p>
          <a:p>
            <a:pPr marL="171450" indent="-17145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Influencing</a:t>
            </a:r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A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directions</a:t>
            </a:r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 future expansion of the </a:t>
            </a:r>
            <a:r>
              <a:rPr lang="en-A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Generalised Statistical Business Processing Model </a:t>
            </a:r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(GSBPM), </a:t>
            </a:r>
          </a:p>
          <a:p>
            <a:pPr marL="171450" indent="-17145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Influencing</a:t>
            </a:r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A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directions</a:t>
            </a:r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a </a:t>
            </a:r>
            <a:r>
              <a:rPr lang="en-A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global statistical-geospatial framework</a:t>
            </a:r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</a:p>
          <a:p>
            <a:pPr marL="171450" indent="-17145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Considering opportunities for </a:t>
            </a:r>
            <a:r>
              <a:rPr lang="en-A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practical sharing</a:t>
            </a:r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approaches and components </a:t>
            </a:r>
            <a:r>
              <a:rPr lang="en-A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areas such as data collection, processing and dissemination</a:t>
            </a:r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1A9FB-C719-4B22-9E5A-4DAD98082683}" type="slidenum">
              <a:rPr lang="en-AU" smtClean="0"/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58576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1A9FB-C719-4B22-9E5A-4DAD98082683}" type="slidenum">
              <a:rPr lang="en-AU" smtClean="0"/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354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1BCA58-6BBE-433E-ACF2-691BDE1204B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B3C18-A65B-4056-87ED-B5EC3421A6EA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4894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B3C18-A65B-4056-87ED-B5EC3421A6EA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4894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AU" sz="1200" dirty="0">
              <a:latin typeface="Candar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B3C18-A65B-4056-87ED-B5EC3421A6EA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4119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14337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AU" sz="1200" dirty="0">
              <a:latin typeface="Candar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B3C18-A65B-4056-87ED-B5EC3421A6EA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4119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B3C18-A65B-4056-87ED-B5EC3421A6EA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4119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C53634-1BE4-4B92-9909-0A5BAE5C874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D988-45D1-4D65-A325-D1676A7DFD9E}" type="datetimeFigureOut">
              <a:rPr lang="en-AU" smtClean="0"/>
              <a:t>22/10/2013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2B16-066D-492B-8B26-5ED80A793C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73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D988-45D1-4D65-A325-D1676A7DFD9E}" type="datetimeFigureOut">
              <a:rPr lang="en-AU" smtClean="0"/>
              <a:t>22/10/2013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2B16-066D-492B-8B26-5ED80A793C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477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D988-45D1-4D65-A325-D1676A7DFD9E}" type="datetimeFigureOut">
              <a:rPr lang="en-AU" smtClean="0"/>
              <a:t>22/10/2013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2B16-066D-492B-8B26-5ED80A793C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367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D988-45D1-4D65-A325-D1676A7DFD9E}" type="datetimeFigureOut">
              <a:rPr lang="en-AU" smtClean="0"/>
              <a:t>22/10/2013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2B16-066D-492B-8B26-5ED80A793C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7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D988-45D1-4D65-A325-D1676A7DFD9E}" type="datetimeFigureOut">
              <a:rPr lang="en-AU" smtClean="0"/>
              <a:t>22/10/2013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2B16-066D-492B-8B26-5ED80A793C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111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D988-45D1-4D65-A325-D1676A7DFD9E}" type="datetimeFigureOut">
              <a:rPr lang="en-AU" smtClean="0"/>
              <a:t>22/10/2013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2B16-066D-492B-8B26-5ED80A793C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024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D988-45D1-4D65-A325-D1676A7DFD9E}" type="datetimeFigureOut">
              <a:rPr lang="en-AU" smtClean="0"/>
              <a:t>22/10/2013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2B16-066D-492B-8B26-5ED80A793C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350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D988-45D1-4D65-A325-D1676A7DFD9E}" type="datetimeFigureOut">
              <a:rPr lang="en-AU" smtClean="0"/>
              <a:t>22/10/2013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2B16-066D-492B-8B26-5ED80A793C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975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D988-45D1-4D65-A325-D1676A7DFD9E}" type="datetimeFigureOut">
              <a:rPr lang="en-AU" smtClean="0"/>
              <a:t>22/10/2013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2B16-066D-492B-8B26-5ED80A793C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448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D988-45D1-4D65-A325-D1676A7DFD9E}" type="datetimeFigureOut">
              <a:rPr lang="en-AU" smtClean="0"/>
              <a:t>22/10/2013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2B16-066D-492B-8B26-5ED80A793C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845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D988-45D1-4D65-A325-D1676A7DFD9E}" type="datetimeFigureOut">
              <a:rPr lang="en-AU" smtClean="0"/>
              <a:t>22/10/2013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2B16-066D-492B-8B26-5ED80A793C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094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3D988-45D1-4D65-A325-D1676A7DFD9E}" type="datetimeFigureOut">
              <a:rPr lang="en-AU" smtClean="0"/>
              <a:t>22/10/2013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12B16-066D-492B-8B26-5ED80A793C4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532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Modernisation of Official Statistics –  ABS experience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Frank Yu</a:t>
            </a:r>
          </a:p>
          <a:p>
            <a:r>
              <a:rPr lang="en-AU" dirty="0" smtClean="0"/>
              <a:t>Australian Bureau of Statistics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247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745" y="274957"/>
            <a:ext cx="8228510" cy="489134"/>
          </a:xfrm>
        </p:spPr>
        <p:txBody>
          <a:bodyPr>
            <a:normAutofit fontScale="90000"/>
          </a:bodyPr>
          <a:lstStyle/>
          <a:p>
            <a:r>
              <a:rPr lang="en-AU" altLang="en-US" sz="3200" dirty="0"/>
              <a:t>What is </a:t>
            </a:r>
            <a:r>
              <a:rPr lang="en-AU" altLang="en-US" sz="3200" dirty="0" smtClean="0"/>
              <a:t>ABS 2017</a:t>
            </a:r>
            <a:endParaRPr lang="en-AU" alt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543527" y="764090"/>
            <a:ext cx="7153627" cy="4526656"/>
          </a:xfrm>
        </p:spPr>
        <p:txBody>
          <a:bodyPr/>
          <a:lstStyle/>
          <a:p>
            <a:endParaRPr lang="en-AU" altLang="en-US" sz="2000" dirty="0"/>
          </a:p>
          <a:p>
            <a:r>
              <a:rPr lang="en-GB" altLang="en-US" sz="2100" dirty="0" smtClean="0"/>
              <a:t>ABS 2017 is </a:t>
            </a:r>
            <a:r>
              <a:rPr lang="en-GB" altLang="en-US" sz="2100" dirty="0"/>
              <a:t>a major transformational program for the ABS which consists of:</a:t>
            </a:r>
          </a:p>
          <a:p>
            <a:pPr marL="0" indent="0">
              <a:buNone/>
            </a:pPr>
            <a:endParaRPr lang="en-AU" altLang="en-US" sz="2100" dirty="0"/>
          </a:p>
          <a:p>
            <a:pPr lvl="1"/>
            <a:r>
              <a:rPr lang="en-GB" altLang="en-US" sz="1800" dirty="0"/>
              <a:t>the engineering of ABS statistical information management infrastructure; and</a:t>
            </a:r>
            <a:endParaRPr lang="en-AU" altLang="en-US" sz="1800" dirty="0"/>
          </a:p>
          <a:p>
            <a:pPr lvl="1"/>
            <a:r>
              <a:rPr lang="en-GB" altLang="en-US" sz="1800" dirty="0"/>
              <a:t>the reengineering of all ABS statistical driven data collections, productions and dissemination processes and supporting systems.</a:t>
            </a:r>
            <a:endParaRPr lang="en-AU" altLang="en-US" sz="1800" dirty="0"/>
          </a:p>
          <a:p>
            <a:endParaRPr lang="en-AU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6732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 rot="1019992">
            <a:off x="2733917" y="2363478"/>
            <a:ext cx="4774643" cy="3180947"/>
          </a:xfrm>
          <a:prstGeom prst="rect">
            <a:avLst/>
          </a:prstGeom>
          <a:noFill/>
        </p:spPr>
        <p:txBody>
          <a:bodyPr spcFirstLastPara="1" wrap="none" lIns="91004" tIns="45502" rIns="91004" bIns="45502">
            <a:prstTxWarp prst="textArchUp">
              <a:avLst>
                <a:gd name="adj" fmla="val 12747450"/>
              </a:avLst>
            </a:prstTxWarp>
            <a:spAutoFit/>
          </a:bodyPr>
          <a:lstStyle/>
          <a:p>
            <a:pPr algn="ctr" defTabSz="909979">
              <a:defRPr/>
            </a:pPr>
            <a:r>
              <a:rPr lang="en-AU" b="1" dirty="0">
                <a:solidFill>
                  <a:prstClr val="black"/>
                </a:solidFill>
                <a:latin typeface="Calibri"/>
                <a:cs typeface="+mn-cs"/>
              </a:rPr>
              <a:t>Strategy &amp; Tactics</a:t>
            </a:r>
          </a:p>
          <a:p>
            <a:pPr algn="ctr" defTabSz="909979">
              <a:defRPr/>
            </a:pPr>
            <a:endParaRPr lang="en-AU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algn="ctr" defTabSz="909979">
              <a:defRPr/>
            </a:pPr>
            <a:r>
              <a:rPr lang="en-AU" b="1" dirty="0">
                <a:solidFill>
                  <a:prstClr val="black"/>
                </a:solidFill>
                <a:latin typeface="Calibri"/>
                <a:cs typeface="+mn-cs"/>
              </a:rPr>
              <a:t>Enterprise wide Statistical Services Layer</a:t>
            </a:r>
          </a:p>
          <a:p>
            <a:pPr algn="ctr" defTabSz="909979">
              <a:defRPr/>
            </a:pPr>
            <a:endParaRPr lang="en-AU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algn="ctr" defTabSz="909979">
              <a:defRPr/>
            </a:pPr>
            <a:r>
              <a:rPr lang="en-AU" b="1" dirty="0">
                <a:solidFill>
                  <a:prstClr val="black"/>
                </a:solidFill>
                <a:latin typeface="Calibri"/>
                <a:cs typeface="+mn-cs"/>
              </a:rPr>
              <a:t>Reengineering of Statistical Processes Layer</a:t>
            </a:r>
          </a:p>
          <a:p>
            <a:pPr algn="ctr" defTabSz="909979">
              <a:defRPr/>
            </a:pPr>
            <a:endParaRPr lang="en-AU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algn="ctr" defTabSz="909979">
              <a:defRPr/>
            </a:pPr>
            <a:r>
              <a:rPr lang="en-AU" b="1" dirty="0">
                <a:solidFill>
                  <a:prstClr val="black"/>
                </a:solidFill>
                <a:latin typeface="Calibri"/>
                <a:cs typeface="+mn-cs"/>
              </a:rPr>
              <a:t>Foundational Layer</a:t>
            </a:r>
          </a:p>
        </p:txBody>
      </p:sp>
      <p:pic>
        <p:nvPicPr>
          <p:cNvPr id="29" name="Picture 4" descr="C:\Users\wallim\AppData\Local\Microsoft\Windows\Temporary Internet Files\Content.IE5\ALRLGYAF\MC900001830[1].wmf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7" y="3531860"/>
            <a:ext cx="9433048" cy="3353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0" y="3572991"/>
            <a:ext cx="9252987" cy="1833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4" tIns="45502" rIns="91004" bIns="45502" anchor="ctr"/>
          <a:lstStyle/>
          <a:p>
            <a:pPr algn="ctr" defTabSz="909979">
              <a:defRPr/>
            </a:pPr>
            <a:endParaRPr lang="en-AU" dirty="0">
              <a:solidFill>
                <a:prstClr val="white"/>
              </a:solidFill>
            </a:endParaRPr>
          </a:p>
        </p:txBody>
      </p:sp>
      <p:grpSp>
        <p:nvGrpSpPr>
          <p:cNvPr id="40965" name="Group 41"/>
          <p:cNvGrpSpPr>
            <a:grpSpLocks/>
          </p:cNvGrpSpPr>
          <p:nvPr/>
        </p:nvGrpSpPr>
        <p:grpSpPr bwMode="auto">
          <a:xfrm>
            <a:off x="35421" y="3788614"/>
            <a:ext cx="2118433" cy="1662765"/>
            <a:chOff x="518030" y="3356992"/>
            <a:chExt cx="1407380" cy="2808312"/>
          </a:xfrm>
        </p:grpSpPr>
        <p:sp>
          <p:nvSpPr>
            <p:cNvPr id="43" name="Rectangle 42"/>
            <p:cNvSpPr/>
            <p:nvPr/>
          </p:nvSpPr>
          <p:spPr>
            <a:xfrm>
              <a:off x="602202" y="3356992"/>
              <a:ext cx="1260759" cy="280831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09979">
                <a:defRPr/>
              </a:pPr>
              <a:endParaRPr lang="en-AU" dirty="0">
                <a:solidFill>
                  <a:prstClr val="white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18030" y="5959997"/>
              <a:ext cx="1407380" cy="20530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09979">
                <a:defRPr/>
              </a:pPr>
              <a:endParaRPr lang="en-AU" dirty="0">
                <a:solidFill>
                  <a:prstClr val="white"/>
                </a:solidFill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854715" y="3645400"/>
              <a:ext cx="216311" cy="2160615"/>
            </a:xfrm>
            <a:prstGeom prst="roundRect">
              <a:avLst/>
            </a:prstGeom>
            <a:solidFill>
              <a:srgbClr val="F0EC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09979">
                <a:defRPr/>
              </a:pPr>
              <a:endParaRPr lang="en-AU" dirty="0">
                <a:solidFill>
                  <a:prstClr val="white"/>
                </a:solidFill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142526" y="3645400"/>
              <a:ext cx="216311" cy="2160615"/>
            </a:xfrm>
            <a:prstGeom prst="roundRect">
              <a:avLst/>
            </a:prstGeom>
            <a:solidFill>
              <a:srgbClr val="F0EC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09979">
                <a:defRPr/>
              </a:pPr>
              <a:endParaRPr lang="en-AU" dirty="0">
                <a:solidFill>
                  <a:prstClr val="white"/>
                </a:solidFill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1430338" y="3645400"/>
              <a:ext cx="216311" cy="2160615"/>
            </a:xfrm>
            <a:prstGeom prst="roundRect">
              <a:avLst/>
            </a:prstGeom>
            <a:solidFill>
              <a:srgbClr val="F0EC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09979">
                <a:defRPr/>
              </a:pPr>
              <a:endParaRPr lang="en-AU" dirty="0">
                <a:solidFill>
                  <a:prstClr val="white"/>
                </a:solidFill>
              </a:endParaRPr>
            </a:p>
          </p:txBody>
        </p:sp>
      </p:grpSp>
      <p:sp>
        <p:nvSpPr>
          <p:cNvPr id="40966" name="TextBox 47"/>
          <p:cNvSpPr txBox="1">
            <a:spLocks noChangeArrowheads="1"/>
          </p:cNvSpPr>
          <p:nvPr/>
        </p:nvSpPr>
        <p:spPr bwMode="auto">
          <a:xfrm>
            <a:off x="143311" y="3794403"/>
            <a:ext cx="1902654" cy="119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004" tIns="45502" rIns="91004" bIns="45502">
            <a:spAutoFit/>
          </a:bodyPr>
          <a:lstStyle>
            <a:lvl1pPr defTabSz="1033463" eaLnBrk="0" hangingPunct="0"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33463" eaLnBrk="0" hangingPunct="0">
              <a:spcBef>
                <a:spcPct val="20000"/>
              </a:spcBef>
              <a:buFont typeface="Arial" pitchFamily="34" charset="0"/>
              <a:buChar char="–"/>
              <a:defRPr sz="3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33463" eaLnBrk="0" hangingPunct="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33463" eaLnBrk="0" hangingPunct="0">
              <a:spcBef>
                <a:spcPct val="20000"/>
              </a:spcBef>
              <a:buFont typeface="Arial" pitchFamily="34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33463" eaLnBrk="0" hangingPunct="0">
              <a:spcBef>
                <a:spcPct val="20000"/>
              </a:spcBef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334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334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334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334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2400" b="1" dirty="0">
                <a:solidFill>
                  <a:srgbClr val="000000"/>
                </a:solidFill>
              </a:rPr>
              <a:t>Current state</a:t>
            </a:r>
            <a:endParaRPr lang="en-AU" altLang="en-US" sz="16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1600" dirty="0">
                <a:solidFill>
                  <a:srgbClr val="000000"/>
                </a:solidFill>
              </a:rPr>
              <a:t>Trusted, progressive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1600" dirty="0">
                <a:solidFill>
                  <a:srgbClr val="000000"/>
                </a:solidFill>
              </a:rPr>
              <a:t>statistical leader –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1600" b="1" dirty="0">
                <a:solidFill>
                  <a:srgbClr val="C00000"/>
                </a:solidFill>
              </a:rPr>
              <a:t>Under attack!</a:t>
            </a:r>
          </a:p>
        </p:txBody>
      </p:sp>
      <p:grpSp>
        <p:nvGrpSpPr>
          <p:cNvPr id="40967" name="Group 48"/>
          <p:cNvGrpSpPr>
            <a:grpSpLocks/>
          </p:cNvGrpSpPr>
          <p:nvPr/>
        </p:nvGrpSpPr>
        <p:grpSpPr bwMode="auto">
          <a:xfrm>
            <a:off x="6917943" y="3788614"/>
            <a:ext cx="2118433" cy="1662765"/>
            <a:chOff x="518030" y="3356992"/>
            <a:chExt cx="1407380" cy="2808312"/>
          </a:xfrm>
        </p:grpSpPr>
        <p:sp>
          <p:nvSpPr>
            <p:cNvPr id="50" name="Rectangle 49"/>
            <p:cNvSpPr/>
            <p:nvPr/>
          </p:nvSpPr>
          <p:spPr>
            <a:xfrm>
              <a:off x="602202" y="3356992"/>
              <a:ext cx="1260759" cy="280831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09979">
                <a:defRPr/>
              </a:pPr>
              <a:endParaRPr lang="en-AU" dirty="0">
                <a:solidFill>
                  <a:prstClr val="white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18030" y="5959997"/>
              <a:ext cx="1407380" cy="20530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09979">
                <a:defRPr/>
              </a:pPr>
              <a:endParaRPr lang="en-AU" dirty="0">
                <a:solidFill>
                  <a:prstClr val="white"/>
                </a:solidFill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854715" y="3645400"/>
              <a:ext cx="216311" cy="2160615"/>
            </a:xfrm>
            <a:prstGeom prst="roundRect">
              <a:avLst/>
            </a:prstGeom>
            <a:solidFill>
              <a:srgbClr val="F0EC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09979">
                <a:defRPr/>
              </a:pPr>
              <a:endParaRPr lang="en-AU" dirty="0">
                <a:solidFill>
                  <a:prstClr val="white"/>
                </a:solidFill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1142526" y="3645400"/>
              <a:ext cx="216311" cy="2160615"/>
            </a:xfrm>
            <a:prstGeom prst="roundRect">
              <a:avLst/>
            </a:prstGeom>
            <a:solidFill>
              <a:srgbClr val="F0EC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09979">
                <a:defRPr/>
              </a:pPr>
              <a:endParaRPr lang="en-AU" dirty="0">
                <a:solidFill>
                  <a:prstClr val="white"/>
                </a:solidFill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1430338" y="3645400"/>
              <a:ext cx="216311" cy="2160615"/>
            </a:xfrm>
            <a:prstGeom prst="roundRect">
              <a:avLst/>
            </a:prstGeom>
            <a:solidFill>
              <a:srgbClr val="F0EC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09979">
                <a:defRPr/>
              </a:pPr>
              <a:endParaRPr lang="en-AU" dirty="0">
                <a:solidFill>
                  <a:prstClr val="white"/>
                </a:solidFill>
              </a:endParaRPr>
            </a:p>
          </p:txBody>
        </p:sp>
      </p:grpSp>
      <p:sp>
        <p:nvSpPr>
          <p:cNvPr id="40968" name="TextBox 54"/>
          <p:cNvSpPr txBox="1">
            <a:spLocks noChangeArrowheads="1"/>
          </p:cNvSpPr>
          <p:nvPr/>
        </p:nvSpPr>
        <p:spPr bwMode="auto">
          <a:xfrm>
            <a:off x="7025833" y="3794403"/>
            <a:ext cx="1902654" cy="119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004" tIns="45502" rIns="91004" bIns="45502">
            <a:spAutoFit/>
          </a:bodyPr>
          <a:lstStyle>
            <a:lvl1pPr defTabSz="1033463" eaLnBrk="0" hangingPunct="0"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33463" eaLnBrk="0" hangingPunct="0">
              <a:spcBef>
                <a:spcPct val="20000"/>
              </a:spcBef>
              <a:buFont typeface="Arial" pitchFamily="34" charset="0"/>
              <a:buChar char="–"/>
              <a:defRPr sz="3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33463" eaLnBrk="0" hangingPunct="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33463" eaLnBrk="0" hangingPunct="0">
              <a:spcBef>
                <a:spcPct val="20000"/>
              </a:spcBef>
              <a:buFont typeface="Arial" pitchFamily="34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33463" eaLnBrk="0" hangingPunct="0">
              <a:spcBef>
                <a:spcPct val="20000"/>
              </a:spcBef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334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334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334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334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2400" b="1" dirty="0">
                <a:solidFill>
                  <a:srgbClr val="000000"/>
                </a:solidFill>
              </a:rPr>
              <a:t>Future state</a:t>
            </a:r>
            <a:endParaRPr lang="en-AU" altLang="en-US" sz="16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1600" dirty="0">
                <a:solidFill>
                  <a:srgbClr val="000000"/>
                </a:solidFill>
              </a:rPr>
              <a:t>Trusted, progressive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1600" dirty="0">
                <a:solidFill>
                  <a:srgbClr val="000000"/>
                </a:solidFill>
              </a:rPr>
              <a:t>statistical leader –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1600" b="1" dirty="0">
                <a:solidFill>
                  <a:srgbClr val="C00000"/>
                </a:solidFill>
              </a:rPr>
              <a:t>Secure!</a:t>
            </a:r>
          </a:p>
        </p:txBody>
      </p:sp>
      <p:sp>
        <p:nvSpPr>
          <p:cNvPr id="59" name="Right Arrow 58"/>
          <p:cNvSpPr/>
          <p:nvPr/>
        </p:nvSpPr>
        <p:spPr>
          <a:xfrm>
            <a:off x="2987604" y="4221310"/>
            <a:ext cx="3240997" cy="79158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4" tIns="45502" rIns="91004" bIns="45502" anchor="ctr"/>
          <a:lstStyle/>
          <a:p>
            <a:pPr algn="ctr" defTabSz="909979">
              <a:defRPr/>
            </a:pPr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2" name="Arc 1"/>
          <p:cNvSpPr/>
          <p:nvPr/>
        </p:nvSpPr>
        <p:spPr>
          <a:xfrm rot="16200000">
            <a:off x="1239742" y="-456799"/>
            <a:ext cx="6625010" cy="8780256"/>
          </a:xfrm>
          <a:prstGeom prst="arc">
            <a:avLst>
              <a:gd name="adj1" fmla="val 16321616"/>
              <a:gd name="adj2" fmla="val 5283129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004" tIns="45502" rIns="91004" bIns="45502" anchor="ctr"/>
          <a:lstStyle/>
          <a:p>
            <a:pPr algn="ctr" defTabSz="909979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20" name="Arc 19"/>
          <p:cNvSpPr/>
          <p:nvPr/>
        </p:nvSpPr>
        <p:spPr>
          <a:xfrm rot="16200000">
            <a:off x="1475196" y="260923"/>
            <a:ext cx="6121405" cy="7848418"/>
          </a:xfrm>
          <a:prstGeom prst="arc">
            <a:avLst>
              <a:gd name="adj1" fmla="val 16558813"/>
              <a:gd name="adj2" fmla="val 5061553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004" tIns="45502" rIns="91004" bIns="45502" anchor="ctr"/>
          <a:lstStyle/>
          <a:p>
            <a:pPr algn="ctr" defTabSz="909979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21" name="Arc 20"/>
          <p:cNvSpPr/>
          <p:nvPr/>
        </p:nvSpPr>
        <p:spPr>
          <a:xfrm rot="16200000">
            <a:off x="1729766" y="875148"/>
            <a:ext cx="5616353" cy="7125018"/>
          </a:xfrm>
          <a:prstGeom prst="arc">
            <a:avLst>
              <a:gd name="adj1" fmla="val 16835085"/>
              <a:gd name="adj2" fmla="val 4771456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004" tIns="45502" rIns="91004" bIns="45502" anchor="ctr"/>
          <a:lstStyle/>
          <a:p>
            <a:pPr algn="ctr" defTabSz="909979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23" name="Arc 22"/>
          <p:cNvSpPr/>
          <p:nvPr/>
        </p:nvSpPr>
        <p:spPr>
          <a:xfrm rot="16200000">
            <a:off x="2099597" y="2109229"/>
            <a:ext cx="4897124" cy="5952047"/>
          </a:xfrm>
          <a:prstGeom prst="arc">
            <a:avLst>
              <a:gd name="adj1" fmla="val 17839446"/>
              <a:gd name="adj2" fmla="val 3757251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004" tIns="45502" rIns="91004" bIns="45502" anchor="ctr"/>
          <a:lstStyle/>
          <a:p>
            <a:pPr algn="ctr" defTabSz="909979">
              <a:defRPr/>
            </a:pPr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7184714">
            <a:off x="-134627" y="3007848"/>
            <a:ext cx="898003" cy="166751"/>
          </a:xfrm>
          <a:prstGeom prst="rect">
            <a:avLst/>
          </a:prstGeom>
          <a:noFill/>
        </p:spPr>
        <p:txBody>
          <a:bodyPr spcFirstLastPara="1" wrap="none" lIns="91004" tIns="45502" rIns="91004" bIns="45502">
            <a:prstTxWarp prst="textArchUp">
              <a:avLst>
                <a:gd name="adj" fmla="val 13611498"/>
              </a:avLst>
            </a:prstTxWarp>
            <a:spAutoFit/>
          </a:bodyPr>
          <a:lstStyle/>
          <a:p>
            <a:pPr defTabSz="909979">
              <a:defRPr/>
            </a:pPr>
            <a:r>
              <a:rPr lang="en-AU" b="1" dirty="0">
                <a:solidFill>
                  <a:prstClr val="black"/>
                </a:solidFill>
                <a:latin typeface="Calibri"/>
                <a:cs typeface="+mn-cs"/>
              </a:rPr>
              <a:t>2012/13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59852" y="332843"/>
            <a:ext cx="1287408" cy="2509342"/>
          </a:xfrm>
          <a:prstGeom prst="line">
            <a:avLst/>
          </a:prstGeom>
          <a:ln w="539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19472011">
            <a:off x="1122788" y="1438862"/>
            <a:ext cx="898003" cy="166751"/>
          </a:xfrm>
          <a:prstGeom prst="rect">
            <a:avLst/>
          </a:prstGeom>
          <a:noFill/>
        </p:spPr>
        <p:txBody>
          <a:bodyPr spcFirstLastPara="1" wrap="none" lIns="91004" tIns="45502" rIns="91004" bIns="45502">
            <a:prstTxWarp prst="textArchUp">
              <a:avLst>
                <a:gd name="adj" fmla="val 13611498"/>
              </a:avLst>
            </a:prstTxWarp>
            <a:spAutoFit/>
          </a:bodyPr>
          <a:lstStyle/>
          <a:p>
            <a:pPr defTabSz="909979">
              <a:defRPr/>
            </a:pPr>
            <a:r>
              <a:rPr lang="en-AU" b="1" dirty="0">
                <a:solidFill>
                  <a:prstClr val="black"/>
                </a:solidFill>
                <a:latin typeface="Calibri"/>
                <a:cs typeface="+mn-cs"/>
              </a:rPr>
              <a:t>2013/14</a:t>
            </a:r>
          </a:p>
        </p:txBody>
      </p:sp>
      <p:sp>
        <p:nvSpPr>
          <p:cNvPr id="31" name="TextBox 30"/>
          <p:cNvSpPr txBox="1"/>
          <p:nvPr/>
        </p:nvSpPr>
        <p:spPr>
          <a:xfrm rot="20953725">
            <a:off x="3054454" y="620691"/>
            <a:ext cx="898003" cy="166751"/>
          </a:xfrm>
          <a:prstGeom prst="rect">
            <a:avLst/>
          </a:prstGeom>
          <a:noFill/>
        </p:spPr>
        <p:txBody>
          <a:bodyPr spcFirstLastPara="1" wrap="none" lIns="91004" tIns="45502" rIns="91004" bIns="45502">
            <a:prstTxWarp prst="textArchUp">
              <a:avLst>
                <a:gd name="adj" fmla="val 13611498"/>
              </a:avLst>
            </a:prstTxWarp>
            <a:spAutoFit/>
          </a:bodyPr>
          <a:lstStyle/>
          <a:p>
            <a:pPr defTabSz="909979">
              <a:defRPr/>
            </a:pPr>
            <a:r>
              <a:rPr lang="en-AU" b="1" dirty="0">
                <a:solidFill>
                  <a:prstClr val="black"/>
                </a:solidFill>
                <a:latin typeface="Calibri"/>
                <a:cs typeface="+mn-cs"/>
              </a:rPr>
              <a:t>2014/15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580129" y="944983"/>
            <a:ext cx="791518" cy="18335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4517507" y="620824"/>
            <a:ext cx="19073" cy="20158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589620" y="1862471"/>
            <a:ext cx="1377321" cy="140951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597288">
            <a:off x="5057035" y="625045"/>
            <a:ext cx="898003" cy="166751"/>
          </a:xfrm>
          <a:prstGeom prst="rect">
            <a:avLst/>
          </a:prstGeom>
          <a:noFill/>
        </p:spPr>
        <p:txBody>
          <a:bodyPr spcFirstLastPara="1" wrap="none" lIns="91004" tIns="45502" rIns="91004" bIns="45502">
            <a:prstTxWarp prst="textArchUp">
              <a:avLst>
                <a:gd name="adj" fmla="val 13611498"/>
              </a:avLst>
            </a:prstTxWarp>
            <a:spAutoFit/>
          </a:bodyPr>
          <a:lstStyle/>
          <a:p>
            <a:pPr defTabSz="909979">
              <a:defRPr/>
            </a:pPr>
            <a:r>
              <a:rPr lang="en-AU" b="1" dirty="0">
                <a:solidFill>
                  <a:prstClr val="black"/>
                </a:solidFill>
                <a:latin typeface="Calibri"/>
                <a:cs typeface="+mn-cs"/>
              </a:rPr>
              <a:t>2015/16</a:t>
            </a:r>
          </a:p>
        </p:txBody>
      </p:sp>
      <p:sp>
        <p:nvSpPr>
          <p:cNvPr id="56" name="TextBox 55"/>
          <p:cNvSpPr txBox="1"/>
          <p:nvPr/>
        </p:nvSpPr>
        <p:spPr>
          <a:xfrm rot="1955920">
            <a:off x="6853335" y="1267652"/>
            <a:ext cx="898003" cy="166751"/>
          </a:xfrm>
          <a:prstGeom prst="rect">
            <a:avLst/>
          </a:prstGeom>
          <a:noFill/>
        </p:spPr>
        <p:txBody>
          <a:bodyPr spcFirstLastPara="1" wrap="none" lIns="91004" tIns="45502" rIns="91004" bIns="45502">
            <a:prstTxWarp prst="textArchUp">
              <a:avLst>
                <a:gd name="adj" fmla="val 13611498"/>
              </a:avLst>
            </a:prstTxWarp>
            <a:spAutoFit/>
          </a:bodyPr>
          <a:lstStyle/>
          <a:p>
            <a:pPr defTabSz="909979">
              <a:defRPr/>
            </a:pPr>
            <a:r>
              <a:rPr lang="en-AU" b="1" dirty="0">
                <a:solidFill>
                  <a:prstClr val="black"/>
                </a:solidFill>
                <a:latin typeface="Calibri"/>
                <a:cs typeface="+mn-cs"/>
              </a:rPr>
              <a:t>2016/17</a:t>
            </a:r>
          </a:p>
        </p:txBody>
      </p:sp>
      <p:sp>
        <p:nvSpPr>
          <p:cNvPr id="57" name="TextBox 56"/>
          <p:cNvSpPr txBox="1"/>
          <p:nvPr/>
        </p:nvSpPr>
        <p:spPr>
          <a:xfrm rot="3653539">
            <a:off x="8131646" y="2553583"/>
            <a:ext cx="898003" cy="166751"/>
          </a:xfrm>
          <a:prstGeom prst="rect">
            <a:avLst/>
          </a:prstGeom>
          <a:noFill/>
        </p:spPr>
        <p:txBody>
          <a:bodyPr spcFirstLastPara="1" wrap="none" lIns="91004" tIns="45502" rIns="91004" bIns="45502">
            <a:prstTxWarp prst="textArchUp">
              <a:avLst>
                <a:gd name="adj" fmla="val 13611498"/>
              </a:avLst>
            </a:prstTxWarp>
            <a:spAutoFit/>
          </a:bodyPr>
          <a:lstStyle/>
          <a:p>
            <a:pPr defTabSz="909979">
              <a:defRPr/>
            </a:pPr>
            <a:r>
              <a:rPr lang="en-AU" b="1" dirty="0">
                <a:solidFill>
                  <a:prstClr val="black"/>
                </a:solidFill>
                <a:latin typeface="Calibri"/>
                <a:cs typeface="+mn-cs"/>
              </a:rPr>
              <a:t>2017/18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H="1" flipV="1">
            <a:off x="867809" y="2133086"/>
            <a:ext cx="1523092" cy="12242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85" name="TextBox 59"/>
          <p:cNvSpPr txBox="1">
            <a:spLocks noChangeArrowheads="1"/>
          </p:cNvSpPr>
          <p:nvPr/>
        </p:nvSpPr>
        <p:spPr bwMode="auto">
          <a:xfrm>
            <a:off x="3265" y="548467"/>
            <a:ext cx="2087383" cy="707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004" tIns="45502" rIns="91004" bIns="45502">
            <a:spAutoFit/>
          </a:bodyPr>
          <a:lstStyle>
            <a:lvl1pPr defTabSz="1033463" eaLnBrk="0" hangingPunct="0"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33463" eaLnBrk="0" hangingPunct="0">
              <a:spcBef>
                <a:spcPct val="20000"/>
              </a:spcBef>
              <a:buFont typeface="Arial" pitchFamily="34" charset="0"/>
              <a:buChar char="–"/>
              <a:defRPr sz="3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33463" eaLnBrk="0" hangingPunct="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33463" eaLnBrk="0" hangingPunct="0">
              <a:spcBef>
                <a:spcPct val="20000"/>
              </a:spcBef>
              <a:buFont typeface="Arial" pitchFamily="34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33463" eaLnBrk="0" hangingPunct="0">
              <a:spcBef>
                <a:spcPct val="20000"/>
              </a:spcBef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334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334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334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334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2000" b="1" dirty="0">
                <a:solidFill>
                  <a:srgbClr val="0070C0"/>
                </a:solidFill>
              </a:rPr>
              <a:t>ABS2017 Program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2000" b="1" dirty="0">
                <a:solidFill>
                  <a:srgbClr val="0070C0"/>
                </a:solidFill>
              </a:rPr>
              <a:t>(ABS funded)</a:t>
            </a:r>
          </a:p>
        </p:txBody>
      </p:sp>
      <p:sp>
        <p:nvSpPr>
          <p:cNvPr id="40986" name="TextBox 60"/>
          <p:cNvSpPr txBox="1">
            <a:spLocks noChangeArrowheads="1"/>
          </p:cNvSpPr>
          <p:nvPr/>
        </p:nvSpPr>
        <p:spPr bwMode="auto">
          <a:xfrm>
            <a:off x="2483539" y="44862"/>
            <a:ext cx="3291404" cy="399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04" tIns="45502" rIns="91004" bIns="45502">
            <a:spAutoFit/>
          </a:bodyPr>
          <a:lstStyle>
            <a:lvl1pPr defTabSz="1033463" eaLnBrk="0" hangingPunct="0"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33463" eaLnBrk="0" hangingPunct="0">
              <a:spcBef>
                <a:spcPct val="20000"/>
              </a:spcBef>
              <a:buFont typeface="Arial" pitchFamily="34" charset="0"/>
              <a:buChar char="–"/>
              <a:defRPr sz="3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33463" eaLnBrk="0" hangingPunct="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33463" eaLnBrk="0" hangingPunct="0">
              <a:spcBef>
                <a:spcPct val="20000"/>
              </a:spcBef>
              <a:buFont typeface="Arial" pitchFamily="34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33463" eaLnBrk="0" hangingPunct="0">
              <a:spcBef>
                <a:spcPct val="20000"/>
              </a:spcBef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334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334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334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334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2000" b="1" dirty="0">
                <a:solidFill>
                  <a:srgbClr val="0070C0"/>
                </a:solidFill>
              </a:rPr>
              <a:t>ABS2017 CSIP (</a:t>
            </a:r>
            <a:r>
              <a:rPr lang="en-AU" altLang="en-US" sz="2000" b="1" dirty="0" err="1">
                <a:solidFill>
                  <a:srgbClr val="0070C0"/>
                </a:solidFill>
              </a:rPr>
              <a:t>Govt</a:t>
            </a:r>
            <a:r>
              <a:rPr lang="en-AU" altLang="en-US" sz="2000" b="1">
                <a:solidFill>
                  <a:srgbClr val="0070C0"/>
                </a:solidFill>
              </a:rPr>
              <a:t> funded)</a:t>
            </a:r>
          </a:p>
        </p:txBody>
      </p:sp>
      <p:pic>
        <p:nvPicPr>
          <p:cNvPr id="40987" name="Picture 2" descr="C:\Users\wallim\AppData\Local\Microsoft\Windows\Temporary Internet Files\Content.IE5\GKR9G5QS\MC90032950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46861" y="5041838"/>
            <a:ext cx="2029881" cy="907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8" name="Picture 2" descr="C:\Users\wallim\AppData\Local\Microsoft\Windows\Temporary Internet Files\Content.IE5\GKR9G5QS\MC90032950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48269" y="5761068"/>
            <a:ext cx="2029881" cy="908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9" name="Picture 2" descr="C:\Users\wallim\AppData\Local\Microsoft\Windows\Temporary Internet Files\Content.IE5\GKR9G5QS\MC90032950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40140" y="5085253"/>
            <a:ext cx="2029881" cy="907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Box 61"/>
          <p:cNvSpPr txBox="1"/>
          <p:nvPr/>
        </p:nvSpPr>
        <p:spPr>
          <a:xfrm rot="17668053">
            <a:off x="-58101" y="2304845"/>
            <a:ext cx="3141504" cy="2206596"/>
          </a:xfrm>
          <a:prstGeom prst="rect">
            <a:avLst/>
          </a:prstGeom>
          <a:noFill/>
        </p:spPr>
        <p:txBody>
          <a:bodyPr spcFirstLastPara="1" wrap="none" lIns="91004" tIns="45502" rIns="91004" bIns="45502">
            <a:prstTxWarp prst="textArchUp">
              <a:avLst>
                <a:gd name="adj" fmla="val 12747450"/>
              </a:avLst>
            </a:prstTxWarp>
            <a:spAutoFit/>
          </a:bodyPr>
          <a:lstStyle/>
          <a:p>
            <a:pPr algn="ctr" defTabSz="909979">
              <a:defRPr/>
            </a:pPr>
            <a:r>
              <a:rPr lang="en-AU" sz="1400" b="1" dirty="0">
                <a:solidFill>
                  <a:prstClr val="black"/>
                </a:solidFill>
                <a:latin typeface="Calibri"/>
              </a:rPr>
              <a:t>1</a:t>
            </a:r>
            <a:r>
              <a:rPr lang="en-AU" sz="1400" b="1" baseline="30000" dirty="0">
                <a:solidFill>
                  <a:prstClr val="black"/>
                </a:solidFill>
                <a:latin typeface="Calibri"/>
              </a:rPr>
              <a:t>st</a:t>
            </a:r>
            <a:r>
              <a:rPr lang="en-AU" sz="1400" b="1" dirty="0">
                <a:solidFill>
                  <a:prstClr val="black"/>
                </a:solidFill>
                <a:latin typeface="Calibri"/>
              </a:rPr>
              <a:t> Pass Business Case</a:t>
            </a:r>
          </a:p>
        </p:txBody>
      </p:sp>
      <p:sp>
        <p:nvSpPr>
          <p:cNvPr id="40991" name="TextBox 67"/>
          <p:cNvSpPr txBox="1">
            <a:spLocks noChangeArrowheads="1"/>
          </p:cNvSpPr>
          <p:nvPr/>
        </p:nvSpPr>
        <p:spPr bwMode="auto">
          <a:xfrm>
            <a:off x="3046184" y="3271985"/>
            <a:ext cx="3123837" cy="600563"/>
          </a:xfrm>
          <a:prstGeom prst="rect">
            <a:avLst/>
          </a:prstGeom>
          <a:noFill/>
          <a:ln w="158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004" tIns="45502" rIns="91004" bIns="45502">
            <a:spAutoFit/>
          </a:bodyPr>
          <a:lstStyle>
            <a:lvl1pPr defTabSz="1033463" eaLnBrk="0" hangingPunct="0"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33463" eaLnBrk="0" hangingPunct="0">
              <a:spcBef>
                <a:spcPct val="20000"/>
              </a:spcBef>
              <a:buFont typeface="Arial" pitchFamily="34" charset="0"/>
              <a:buChar char="–"/>
              <a:defRPr sz="3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33463" eaLnBrk="0" hangingPunct="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33463" eaLnBrk="0" hangingPunct="0">
              <a:spcBef>
                <a:spcPct val="20000"/>
              </a:spcBef>
              <a:buFont typeface="Arial" pitchFamily="34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33463" eaLnBrk="0" hangingPunct="0">
              <a:spcBef>
                <a:spcPct val="20000"/>
              </a:spcBef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334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334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334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3346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600" dirty="0">
                <a:solidFill>
                  <a:srgbClr val="000000"/>
                </a:solidFill>
              </a:rPr>
              <a:t>Building a bridge to our future: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600" dirty="0">
                <a:solidFill>
                  <a:srgbClr val="000000"/>
                </a:solidFill>
              </a:rPr>
              <a:t>6 Year </a:t>
            </a:r>
            <a:r>
              <a:rPr lang="en-AU" altLang="en-US" sz="1600" dirty="0" smtClean="0">
                <a:solidFill>
                  <a:srgbClr val="000000"/>
                </a:solidFill>
              </a:rPr>
              <a:t>Journey</a:t>
            </a:r>
            <a:endParaRPr lang="en-AU" altLang="en-US" sz="1600" dirty="0">
              <a:solidFill>
                <a:srgbClr val="000000"/>
              </a:solidFill>
            </a:endParaRPr>
          </a:p>
        </p:txBody>
      </p:sp>
      <p:sp>
        <p:nvSpPr>
          <p:cNvPr id="65" name="Arc 64"/>
          <p:cNvSpPr/>
          <p:nvPr/>
        </p:nvSpPr>
        <p:spPr>
          <a:xfrm rot="16200000">
            <a:off x="1948838" y="1299627"/>
            <a:ext cx="5183658" cy="6419328"/>
          </a:xfrm>
          <a:prstGeom prst="arc">
            <a:avLst>
              <a:gd name="adj1" fmla="val 16986718"/>
              <a:gd name="adj2" fmla="val 4588281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004" tIns="45502" rIns="91004" bIns="45502" anchor="ctr"/>
          <a:lstStyle/>
          <a:p>
            <a:pPr algn="ctr" defTabSz="909979">
              <a:defRPr/>
            </a:pPr>
            <a:endParaRPr lang="en-AU">
              <a:solidFill>
                <a:prstClr val="black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 rot="19379798">
            <a:off x="1673880" y="3100637"/>
            <a:ext cx="3141504" cy="2050951"/>
          </a:xfrm>
          <a:prstGeom prst="rect">
            <a:avLst/>
          </a:prstGeom>
          <a:noFill/>
        </p:spPr>
        <p:txBody>
          <a:bodyPr spcFirstLastPara="1" wrap="none" lIns="91004" tIns="45502" rIns="91004" bIns="45502">
            <a:prstTxWarp prst="textArchUp">
              <a:avLst>
                <a:gd name="adj" fmla="val 11463585"/>
              </a:avLst>
            </a:prstTxWarp>
            <a:spAutoFit/>
          </a:bodyPr>
          <a:lstStyle/>
          <a:p>
            <a:pPr algn="ctr" defTabSz="909979">
              <a:defRPr/>
            </a:pPr>
            <a:r>
              <a:rPr lang="en-AU" sz="1300" b="1" dirty="0">
                <a:solidFill>
                  <a:prstClr val="black"/>
                </a:solidFill>
                <a:latin typeface="Calibri"/>
              </a:rPr>
              <a:t>PMO  EA  GSBPM GSIM</a:t>
            </a:r>
          </a:p>
          <a:p>
            <a:pPr algn="ctr" defTabSz="909979">
              <a:defRPr/>
            </a:pPr>
            <a:r>
              <a:rPr lang="en-AU" sz="1300" b="1" dirty="0">
                <a:solidFill>
                  <a:prstClr val="black"/>
                </a:solidFill>
                <a:latin typeface="Calibri"/>
              </a:rPr>
              <a:t>DDI/SDMX Int’l Efforts</a:t>
            </a:r>
          </a:p>
          <a:p>
            <a:pPr algn="ctr" defTabSz="909979">
              <a:defRPr/>
            </a:pPr>
            <a:r>
              <a:rPr lang="en-AU" sz="1300" b="1" dirty="0">
                <a:solidFill>
                  <a:prstClr val="black"/>
                </a:solidFill>
                <a:latin typeface="Calibri"/>
              </a:rPr>
              <a:t>MRR  SWM EDW(</a:t>
            </a:r>
            <a:r>
              <a:rPr lang="en-AU" sz="1300" b="1" dirty="0" err="1">
                <a:solidFill>
                  <a:prstClr val="black"/>
                </a:solidFill>
                <a:latin typeface="Calibri"/>
              </a:rPr>
              <a:t>lite</a:t>
            </a:r>
            <a:r>
              <a:rPr lang="en-AU" sz="1300" b="1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algn="ctr" defTabSz="909979">
              <a:defRPr/>
            </a:pPr>
            <a:endParaRPr lang="en-AU" sz="13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TextBox 65"/>
          <p:cNvSpPr txBox="1"/>
          <p:nvPr/>
        </p:nvSpPr>
        <p:spPr>
          <a:xfrm rot="19575230">
            <a:off x="503695" y="1458611"/>
            <a:ext cx="3141504" cy="1539185"/>
          </a:xfrm>
          <a:prstGeom prst="rect">
            <a:avLst/>
          </a:prstGeom>
          <a:noFill/>
        </p:spPr>
        <p:txBody>
          <a:bodyPr spcFirstLastPara="1" wrap="none" lIns="91004" tIns="45502" rIns="91004" bIns="45502">
            <a:prstTxWarp prst="textArchUp">
              <a:avLst>
                <a:gd name="adj" fmla="val 12747450"/>
              </a:avLst>
            </a:prstTxWarp>
            <a:spAutoFit/>
          </a:bodyPr>
          <a:lstStyle/>
          <a:p>
            <a:pPr algn="ctr" defTabSz="909979">
              <a:defRPr/>
            </a:pPr>
            <a:r>
              <a:rPr lang="en-AU" sz="1400" b="1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AU" sz="1400" b="1" baseline="30000" dirty="0">
                <a:solidFill>
                  <a:prstClr val="black"/>
                </a:solidFill>
                <a:latin typeface="Calibri"/>
              </a:rPr>
              <a:t>nd</a:t>
            </a:r>
            <a:r>
              <a:rPr lang="en-AU" sz="1400" b="1" dirty="0">
                <a:solidFill>
                  <a:prstClr val="black"/>
                </a:solidFill>
                <a:latin typeface="Calibri"/>
              </a:rPr>
              <a:t> Pass Business Case</a:t>
            </a:r>
          </a:p>
        </p:txBody>
      </p:sp>
      <p:sp>
        <p:nvSpPr>
          <p:cNvPr id="70" name="TextBox 69"/>
          <p:cNvSpPr txBox="1"/>
          <p:nvPr/>
        </p:nvSpPr>
        <p:spPr>
          <a:xfrm rot="18923557">
            <a:off x="922514" y="2519058"/>
            <a:ext cx="2957407" cy="1783216"/>
          </a:xfrm>
          <a:prstGeom prst="rect">
            <a:avLst/>
          </a:prstGeom>
          <a:noFill/>
        </p:spPr>
        <p:txBody>
          <a:bodyPr spcFirstLastPara="1" wrap="none" lIns="91004" tIns="45502" rIns="91004" bIns="45502">
            <a:prstTxWarp prst="textArchUp">
              <a:avLst>
                <a:gd name="adj" fmla="val 12747450"/>
              </a:avLst>
            </a:prstTxWarp>
            <a:spAutoFit/>
          </a:bodyPr>
          <a:lstStyle/>
          <a:p>
            <a:pPr algn="ctr" defTabSz="909979">
              <a:defRPr/>
            </a:pPr>
            <a:r>
              <a:rPr lang="en-AU" sz="1400" b="1" dirty="0">
                <a:solidFill>
                  <a:prstClr val="black"/>
                </a:solidFill>
                <a:latin typeface="Calibri"/>
              </a:rPr>
              <a:t>Census </a:t>
            </a:r>
            <a:r>
              <a:rPr lang="en-AU" sz="1400" b="1" dirty="0" err="1">
                <a:solidFill>
                  <a:prstClr val="black"/>
                </a:solidFill>
                <a:latin typeface="Calibri"/>
              </a:rPr>
              <a:t>rephasing</a:t>
            </a:r>
            <a:r>
              <a:rPr lang="en-AU" sz="1400" b="1" dirty="0">
                <a:solidFill>
                  <a:prstClr val="black"/>
                </a:solidFill>
                <a:latin typeface="Calibri"/>
              </a:rPr>
              <a:t> and agreed budget</a:t>
            </a:r>
          </a:p>
          <a:p>
            <a:pPr algn="ctr" defTabSz="909979">
              <a:lnSpc>
                <a:spcPct val="150000"/>
              </a:lnSpc>
              <a:defRPr/>
            </a:pPr>
            <a:r>
              <a:rPr lang="en-AU" sz="1400" b="1" dirty="0" err="1">
                <a:solidFill>
                  <a:prstClr val="black"/>
                </a:solidFill>
                <a:latin typeface="Calibri"/>
              </a:rPr>
              <a:t>ABS.Stat</a:t>
            </a:r>
            <a:r>
              <a:rPr lang="en-AU" sz="1400" b="1" dirty="0">
                <a:solidFill>
                  <a:prstClr val="black"/>
                </a:solidFill>
                <a:latin typeface="Calibri"/>
              </a:rPr>
              <a:t>    REEM    ADCD  e-forms</a:t>
            </a:r>
          </a:p>
          <a:p>
            <a:pPr algn="ctr" defTabSz="909979">
              <a:defRPr/>
            </a:pPr>
            <a:r>
              <a:rPr lang="en-AU" sz="1400" b="1" dirty="0">
                <a:solidFill>
                  <a:prstClr val="black"/>
                </a:solidFill>
                <a:latin typeface="Calibri"/>
              </a:rPr>
              <a:t>Dissemination Strategy</a:t>
            </a:r>
          </a:p>
          <a:p>
            <a:pPr algn="ctr" defTabSz="909979">
              <a:defRPr/>
            </a:pPr>
            <a:endParaRPr lang="en-AU" sz="1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381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653824" indent="-251470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005882" indent="-201177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408235" indent="-201177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10587" indent="-201177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12941" indent="-201177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615292" indent="-201177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17646" indent="-201177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419998" indent="-201177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9FA7D1F4-2C5C-4509-A601-4CC2FEC720E5}" type="slidenum">
              <a:rPr lang="en-AU" smtClean="0">
                <a:solidFill>
                  <a:srgbClr val="898989"/>
                </a:solidFill>
              </a:rPr>
              <a:pPr eaLnBrk="1" hangingPunct="1">
                <a:defRPr/>
              </a:pPr>
              <a:t>11</a:t>
            </a:fld>
            <a:endParaRPr lang="en-AU" smtClean="0">
              <a:solidFill>
                <a:srgbClr val="898989"/>
              </a:solidFill>
            </a:endParaRPr>
          </a:p>
        </p:txBody>
      </p:sp>
      <p:sp>
        <p:nvSpPr>
          <p:cNvPr id="57382" name="Footer Placeholder 5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653824" indent="-251470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005882" indent="-201177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408235" indent="-201177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10587" indent="-201177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12941" indent="-201177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615292" indent="-201177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17646" indent="-201177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419998" indent="-201177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AU" smtClean="0">
                <a:solidFill>
                  <a:srgbClr val="898989"/>
                </a:solidFill>
              </a:rPr>
              <a:t>In-Confidence</a:t>
            </a:r>
          </a:p>
        </p:txBody>
      </p:sp>
    </p:spTree>
    <p:extLst>
      <p:ext uri="{BB962C8B-B14F-4D97-AF65-F5344CB8AC3E}">
        <p14:creationId xmlns:p14="http://schemas.microsoft.com/office/powerpoint/2010/main" val="19195124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Context: Planning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5" y="1268762"/>
            <a:ext cx="3744416" cy="4671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 smtClean="0"/>
              <a:t>  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2131062" y="3668018"/>
            <a:ext cx="2641739" cy="461665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/>
              <a:t>Specify Corporate Capabilities</a:t>
            </a:r>
          </a:p>
          <a:p>
            <a:pPr algn="ctr"/>
            <a:endParaRPr lang="en-A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131063" y="4621906"/>
            <a:ext cx="2641739" cy="461665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/>
              <a:t>Build Corporate Capabilities</a:t>
            </a:r>
            <a:endParaRPr lang="en-AU" sz="1200" dirty="0"/>
          </a:p>
          <a:p>
            <a:pPr algn="ctr"/>
            <a:endParaRPr lang="en-AU" sz="1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131064" y="5618950"/>
            <a:ext cx="2641739" cy="461665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/>
              <a:t>Assemble Corporate Capabilities</a:t>
            </a:r>
          </a:p>
          <a:p>
            <a:pPr algn="ctr"/>
            <a:endParaRPr lang="en-AU" sz="1200" dirty="0"/>
          </a:p>
        </p:txBody>
      </p:sp>
      <p:sp>
        <p:nvSpPr>
          <p:cNvPr id="9" name="Right Arrow 8"/>
          <p:cNvSpPr/>
          <p:nvPr/>
        </p:nvSpPr>
        <p:spPr>
          <a:xfrm rot="16200000" flipH="1">
            <a:off x="3189223" y="5141952"/>
            <a:ext cx="525420" cy="408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/>
          </a:p>
        </p:txBody>
      </p:sp>
      <p:sp>
        <p:nvSpPr>
          <p:cNvPr id="10" name="Right Arrow 9"/>
          <p:cNvSpPr/>
          <p:nvPr/>
        </p:nvSpPr>
        <p:spPr>
          <a:xfrm rot="5400000">
            <a:off x="3189222" y="4188063"/>
            <a:ext cx="525420" cy="408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/>
          </a:p>
        </p:txBody>
      </p:sp>
      <p:sp>
        <p:nvSpPr>
          <p:cNvPr id="16" name="TextBox 15"/>
          <p:cNvSpPr txBox="1"/>
          <p:nvPr/>
        </p:nvSpPr>
        <p:spPr>
          <a:xfrm>
            <a:off x="2184040" y="2584481"/>
            <a:ext cx="2641739" cy="461665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/>
              <a:t>Build Foundational Infrastructure</a:t>
            </a:r>
          </a:p>
          <a:p>
            <a:pPr algn="ctr"/>
            <a:endParaRPr lang="en-AU" sz="1200" dirty="0"/>
          </a:p>
        </p:txBody>
      </p:sp>
      <p:sp>
        <p:nvSpPr>
          <p:cNvPr id="17" name="Right Arrow 16"/>
          <p:cNvSpPr/>
          <p:nvPr/>
        </p:nvSpPr>
        <p:spPr>
          <a:xfrm rot="5400000">
            <a:off x="3189221" y="3163648"/>
            <a:ext cx="525420" cy="408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/>
          </a:p>
        </p:txBody>
      </p:sp>
      <p:sp>
        <p:nvSpPr>
          <p:cNvPr id="4" name="Rectangle 3"/>
          <p:cNvSpPr/>
          <p:nvPr/>
        </p:nvSpPr>
        <p:spPr>
          <a:xfrm>
            <a:off x="5664935" y="2571759"/>
            <a:ext cx="244827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4780">
              <a:defRPr/>
            </a:pPr>
            <a:r>
              <a:rPr lang="en-AU" sz="1400" dirty="0" smtClean="0"/>
              <a:t>First release of MRR and SWM due Dec 2013. Plans and strategies for subsequent versions, and EDW V1 exist.</a:t>
            </a:r>
            <a:endParaRPr lang="en-AU" sz="4000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30890" y="2507041"/>
            <a:ext cx="5870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4000" dirty="0">
                <a:solidFill>
                  <a:srgbClr val="00B050"/>
                </a:solidFill>
                <a:latin typeface="Wingdings" panose="05000000000000000000" pitchFamily="2" charset="2"/>
              </a:rPr>
              <a:t>ü</a:t>
            </a:r>
            <a:endParaRPr lang="en-AU" sz="4000" dirty="0"/>
          </a:p>
        </p:txBody>
      </p:sp>
      <p:sp>
        <p:nvSpPr>
          <p:cNvPr id="14" name="Rectangle 13"/>
          <p:cNvSpPr/>
          <p:nvPr/>
        </p:nvSpPr>
        <p:spPr>
          <a:xfrm>
            <a:off x="5664935" y="4264733"/>
            <a:ext cx="2988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4780">
              <a:defRPr/>
            </a:pPr>
            <a:r>
              <a:rPr lang="en-AU" sz="1400" dirty="0" smtClean="0"/>
              <a:t>Priority capabilities to be redeveloped have been identified.</a:t>
            </a:r>
          </a:p>
          <a:p>
            <a:pPr defTabSz="804780">
              <a:defRPr/>
            </a:pPr>
            <a:r>
              <a:rPr lang="en-AU" sz="1400" dirty="0" smtClean="0"/>
              <a:t>Broad strategy for identifying remaining capabilities are underway. Plans for specification and build phases will be developed over the next 6 months and will be brought to the board.</a:t>
            </a:r>
            <a:endParaRPr lang="en-AU" sz="4000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4939377" y="3668017"/>
            <a:ext cx="432048" cy="241259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84040" y="1594120"/>
            <a:ext cx="2641739" cy="461665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/>
              <a:t>Enterprise Architecture.</a:t>
            </a:r>
          </a:p>
          <a:p>
            <a:pPr algn="ctr"/>
            <a:endParaRPr lang="en-AU" sz="1200" dirty="0"/>
          </a:p>
        </p:txBody>
      </p:sp>
      <p:sp>
        <p:nvSpPr>
          <p:cNvPr id="19" name="Right Arrow 18"/>
          <p:cNvSpPr/>
          <p:nvPr/>
        </p:nvSpPr>
        <p:spPr>
          <a:xfrm rot="5400000">
            <a:off x="3170664" y="2114165"/>
            <a:ext cx="525420" cy="408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200"/>
          </a:p>
        </p:txBody>
      </p:sp>
      <p:sp>
        <p:nvSpPr>
          <p:cNvPr id="20" name="Rectangle 19"/>
          <p:cNvSpPr/>
          <p:nvPr/>
        </p:nvSpPr>
        <p:spPr>
          <a:xfrm>
            <a:off x="5664935" y="1526000"/>
            <a:ext cx="3162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4780">
              <a:defRPr/>
            </a:pPr>
            <a:r>
              <a:rPr lang="en-AU" sz="1400" dirty="0" smtClean="0"/>
              <a:t>EA has been developed. Work is continuing the next level of detail.</a:t>
            </a:r>
            <a:endParaRPr lang="en-AU" sz="4000" dirty="0">
              <a:solidFill>
                <a:srgbClr val="00B050"/>
              </a:solidFill>
              <a:latin typeface="Wingdings" panose="05000000000000000000" pitchFamily="2" charset="2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30890" y="1461282"/>
            <a:ext cx="5870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4000" dirty="0">
                <a:solidFill>
                  <a:srgbClr val="00B050"/>
                </a:solidFill>
                <a:latin typeface="Wingdings" panose="05000000000000000000" pitchFamily="2" charset="2"/>
              </a:rPr>
              <a:t>ü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405855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052" y="627946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2"/>
                </a:solidFill>
                <a:latin typeface="Candara" pitchFamily="34" charset="0"/>
                <a:ea typeface="Verdana" pitchFamily="34" charset="0"/>
                <a:cs typeface="Verdana" pitchFamily="34" charset="0"/>
              </a:rPr>
              <a:t>What will we deliver?</a:t>
            </a:r>
            <a:endParaRPr lang="en-AU" sz="4800" b="1" dirty="0">
              <a:solidFill>
                <a:schemeClr val="accent2"/>
              </a:solidFill>
              <a:latin typeface="Candar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4800" b="1" dirty="0">
              <a:solidFill>
                <a:schemeClr val="accent2"/>
              </a:solidFill>
              <a:latin typeface="Candar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348880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502061" y="1916832"/>
            <a:ext cx="856895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Candara" pitchFamily="34" charset="0"/>
                <a:ea typeface="Verdana" pitchFamily="34" charset="0"/>
                <a:cs typeface="Verdana" pitchFamily="34" charset="0"/>
              </a:rPr>
              <a:t>New capability, via new or enhanced: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>
                <a:latin typeface="Candar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n-US" sz="2400" dirty="0" smtClean="0">
                <a:latin typeface="Candara" pitchFamily="34" charset="0"/>
                <a:ea typeface="Verdana" pitchFamily="34" charset="0"/>
                <a:cs typeface="Verdana" pitchFamily="34" charset="0"/>
              </a:rPr>
              <a:t>nterprise architecture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latin typeface="Candara" pitchFamily="34" charset="0"/>
                <a:ea typeface="Verdana" pitchFamily="34" charset="0"/>
                <a:cs typeface="Verdana" pitchFamily="34" charset="0"/>
              </a:rPr>
              <a:t>Re-engineered business processes (</a:t>
            </a:r>
            <a:r>
              <a:rPr lang="en-US" sz="2400" dirty="0" err="1" smtClean="0">
                <a:latin typeface="Candara" pitchFamily="34" charset="0"/>
                <a:ea typeface="Verdana" pitchFamily="34" charset="0"/>
                <a:cs typeface="Verdana" pitchFamily="34" charset="0"/>
              </a:rPr>
              <a:t>eg</a:t>
            </a:r>
            <a:r>
              <a:rPr lang="en-US" sz="2400" dirty="0" smtClean="0">
                <a:latin typeface="Candara" pitchFamily="34" charset="0"/>
                <a:ea typeface="Verdana" pitchFamily="34" charset="0"/>
                <a:cs typeface="Verdana" pitchFamily="34" charset="0"/>
              </a:rPr>
              <a:t> acquire and disseminate) and applications to support them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>
                <a:latin typeface="Candar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2400" dirty="0" smtClean="0">
                <a:latin typeface="Candara" pitchFamily="34" charset="0"/>
                <a:ea typeface="Verdana" pitchFamily="34" charset="0"/>
                <a:cs typeface="Verdana" pitchFamily="34" charset="0"/>
              </a:rPr>
              <a:t>nformation Management (IM) standards and governance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Candara" pitchFamily="34" charset="0"/>
                <a:ea typeface="Verdana" pitchFamily="34" charset="0"/>
                <a:cs typeface="Verdana" pitchFamily="34" charset="0"/>
              </a:rPr>
              <a:t>Core IM infrastructure , including capability for handling administrative/transaction datasets </a:t>
            </a:r>
            <a:endParaRPr lang="en-A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F497-D9EA-4E3E-9911-E7E0618E345A}" type="slidenum">
              <a:rPr lang="en-AU" smtClean="0"/>
              <a:pPr/>
              <a:t>13</a:t>
            </a:fld>
            <a:endParaRPr lang="en-AU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717476" y="5085184"/>
            <a:ext cx="7806186" cy="1630607"/>
            <a:chOff x="47286" y="4982586"/>
            <a:chExt cx="9133226" cy="1942723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7098" y="5018340"/>
              <a:ext cx="966965" cy="1018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0951" y="5000338"/>
              <a:ext cx="1018398" cy="1054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6237" y="4992623"/>
              <a:ext cx="1008112" cy="1069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1237" y="5018340"/>
              <a:ext cx="1033829" cy="1018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91954" y="5026055"/>
              <a:ext cx="987538" cy="10029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5008053"/>
              <a:ext cx="1008112" cy="10389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4982586"/>
              <a:ext cx="1100698" cy="10899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TextBox 13"/>
            <p:cNvSpPr txBox="1">
              <a:spLocks noChangeArrowheads="1"/>
            </p:cNvSpPr>
            <p:nvPr/>
          </p:nvSpPr>
          <p:spPr bwMode="auto">
            <a:xfrm>
              <a:off x="1138881" y="5265929"/>
              <a:ext cx="426116" cy="573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AU" altLang="en-US" sz="2800">
                  <a:solidFill>
                    <a:srgbClr val="002060"/>
                  </a:solidFill>
                  <a:latin typeface="Calibri" pitchFamily="34" charset="0"/>
                </a:rPr>
                <a:t>=</a:t>
              </a:r>
            </a:p>
          </p:txBody>
        </p:sp>
        <p:sp>
          <p:nvSpPr>
            <p:cNvPr id="16" name="TextBox 14"/>
            <p:cNvSpPr txBox="1">
              <a:spLocks noChangeArrowheads="1"/>
            </p:cNvSpPr>
            <p:nvPr/>
          </p:nvSpPr>
          <p:spPr bwMode="auto">
            <a:xfrm>
              <a:off x="3744736" y="5265929"/>
              <a:ext cx="426116" cy="573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AU" altLang="en-US" sz="2800">
                  <a:solidFill>
                    <a:srgbClr val="002060"/>
                  </a:solidFill>
                  <a:latin typeface="Calibri" pitchFamily="34" charset="0"/>
                </a:rPr>
                <a:t>+</a:t>
              </a:r>
            </a:p>
          </p:txBody>
        </p:sp>
        <p:sp>
          <p:nvSpPr>
            <p:cNvPr id="17" name="TextBox 15"/>
            <p:cNvSpPr txBox="1">
              <a:spLocks noChangeArrowheads="1"/>
            </p:cNvSpPr>
            <p:nvPr/>
          </p:nvSpPr>
          <p:spPr bwMode="auto">
            <a:xfrm>
              <a:off x="2449450" y="5265929"/>
              <a:ext cx="426116" cy="573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AU" altLang="en-US" sz="2800">
                  <a:solidFill>
                    <a:srgbClr val="002060"/>
                  </a:solidFill>
                  <a:latin typeface="Calibri" pitchFamily="34" charset="0"/>
                </a:rPr>
                <a:t>+</a:t>
              </a:r>
            </a:p>
          </p:txBody>
        </p:sp>
        <p:sp>
          <p:nvSpPr>
            <p:cNvPr id="18" name="TextBox 16"/>
            <p:cNvSpPr txBox="1">
              <a:spLocks noChangeArrowheads="1"/>
            </p:cNvSpPr>
            <p:nvPr/>
          </p:nvSpPr>
          <p:spPr bwMode="auto">
            <a:xfrm>
              <a:off x="5029736" y="5265929"/>
              <a:ext cx="426116" cy="573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AU" altLang="en-US" sz="2800">
                  <a:solidFill>
                    <a:srgbClr val="002060"/>
                  </a:solidFill>
                  <a:latin typeface="Calibri" pitchFamily="34" charset="0"/>
                </a:rPr>
                <a:t>+</a:t>
              </a:r>
            </a:p>
          </p:txBody>
        </p:sp>
        <p:sp>
          <p:nvSpPr>
            <p:cNvPr id="19" name="TextBox 17"/>
            <p:cNvSpPr txBox="1">
              <a:spLocks noChangeArrowheads="1"/>
            </p:cNvSpPr>
            <p:nvPr/>
          </p:nvSpPr>
          <p:spPr bwMode="auto">
            <a:xfrm>
              <a:off x="6340453" y="5265929"/>
              <a:ext cx="426116" cy="573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AU" altLang="en-US" sz="2800">
                  <a:solidFill>
                    <a:srgbClr val="002060"/>
                  </a:solidFill>
                  <a:latin typeface="Calibri" pitchFamily="34" charset="0"/>
                </a:rPr>
                <a:t>+</a:t>
              </a:r>
            </a:p>
          </p:txBody>
        </p:sp>
        <p:sp>
          <p:nvSpPr>
            <p:cNvPr id="20" name="TextBox 18"/>
            <p:cNvSpPr txBox="1">
              <a:spLocks noChangeArrowheads="1"/>
            </p:cNvSpPr>
            <p:nvPr/>
          </p:nvSpPr>
          <p:spPr bwMode="auto">
            <a:xfrm>
              <a:off x="7604879" y="5265929"/>
              <a:ext cx="426116" cy="573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AU" altLang="en-US" sz="2800">
                  <a:solidFill>
                    <a:srgbClr val="002060"/>
                  </a:solidFill>
                  <a:latin typeface="Calibri" pitchFamily="34" charset="0"/>
                </a:rPr>
                <a:t>+</a:t>
              </a:r>
            </a:p>
          </p:txBody>
        </p:sp>
        <p:sp>
          <p:nvSpPr>
            <p:cNvPr id="21" name="TextBox 19"/>
            <p:cNvSpPr txBox="1">
              <a:spLocks noChangeArrowheads="1"/>
            </p:cNvSpPr>
            <p:nvPr/>
          </p:nvSpPr>
          <p:spPr bwMode="auto">
            <a:xfrm>
              <a:off x="47286" y="6228601"/>
              <a:ext cx="9133226" cy="696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AU" altLang="en-US" sz="1600" dirty="0">
                  <a:solidFill>
                    <a:srgbClr val="002060"/>
                  </a:solidFill>
                  <a:latin typeface="Calibri" pitchFamily="34" charset="0"/>
                </a:rPr>
                <a:t>Capability</a:t>
              </a:r>
              <a:r>
                <a:rPr lang="en-AU" altLang="en-US" sz="1600" b="1" dirty="0">
                  <a:solidFill>
                    <a:srgbClr val="002060"/>
                  </a:solidFill>
                  <a:latin typeface="Calibri" pitchFamily="34" charset="0"/>
                </a:rPr>
                <a:t>        people        methods       processes      systems    </a:t>
              </a:r>
              <a:r>
                <a:rPr lang="en-AU" altLang="en-US" sz="1600" b="1" dirty="0" smtClean="0">
                  <a:solidFill>
                    <a:srgbClr val="002060"/>
                  </a:solidFill>
                  <a:latin typeface="Calibri" pitchFamily="34" charset="0"/>
                </a:rPr>
                <a:t>    </a:t>
              </a:r>
              <a:r>
                <a:rPr lang="en-AU" altLang="en-US" sz="1600" b="1" dirty="0">
                  <a:solidFill>
                    <a:srgbClr val="002060"/>
                  </a:solidFill>
                  <a:latin typeface="Calibri" pitchFamily="34" charset="0"/>
                </a:rPr>
                <a:t>standards </a:t>
              </a:r>
              <a:r>
                <a:rPr lang="en-AU" altLang="en-US" sz="1600" b="1" dirty="0" smtClean="0">
                  <a:solidFill>
                    <a:srgbClr val="002060"/>
                  </a:solidFill>
                  <a:latin typeface="Calibri" pitchFamily="34" charset="0"/>
                </a:rPr>
                <a:t>/	       other 					                                     frameworks     resources</a:t>
              </a:r>
              <a:endParaRPr lang="en-AU" altLang="en-US" sz="1600" b="1" dirty="0">
                <a:solidFill>
                  <a:srgbClr val="002060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214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2" y="0"/>
            <a:ext cx="2344603" cy="68580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8016" tIns="64008" rIns="128016" bIns="64008" rtlCol="0" anchor="ctr"/>
          <a:lstStyle/>
          <a:p>
            <a:pPr algn="ctr"/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2344601" y="0"/>
            <a:ext cx="3708195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28016" tIns="64008" rIns="128016" bIns="64008" rtlCol="0" anchor="ctr"/>
          <a:lstStyle/>
          <a:p>
            <a:pPr algn="ctr"/>
            <a:endParaRPr lang="en-AU" sz="2000"/>
          </a:p>
        </p:txBody>
      </p:sp>
      <p:sp>
        <p:nvSpPr>
          <p:cNvPr id="17" name="Rectangle 16"/>
          <p:cNvSpPr/>
          <p:nvPr/>
        </p:nvSpPr>
        <p:spPr>
          <a:xfrm>
            <a:off x="6056568" y="-20348"/>
            <a:ext cx="1558007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8016" tIns="64008" rIns="128016" bIns="64008" rtlCol="0" anchor="ctr"/>
          <a:lstStyle/>
          <a:p>
            <a:pPr algn="ctr"/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7614142" y="-4138"/>
            <a:ext cx="1529975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8016" tIns="64008" rIns="128016" bIns="64008" rtlCol="0" anchor="ctr"/>
          <a:lstStyle/>
          <a:p>
            <a:pPr algn="ctr"/>
            <a:endParaRPr lang="en-AU"/>
          </a:p>
        </p:txBody>
      </p:sp>
      <p:sp>
        <p:nvSpPr>
          <p:cNvPr id="19" name="TextBox 18"/>
          <p:cNvSpPr txBox="1"/>
          <p:nvPr/>
        </p:nvSpPr>
        <p:spPr>
          <a:xfrm>
            <a:off x="646094" y="211944"/>
            <a:ext cx="1015492" cy="3447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AU" sz="1400" b="1" dirty="0" smtClean="0"/>
              <a:t>Enablers</a:t>
            </a:r>
            <a:endParaRPr lang="en-AU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198673" y="211944"/>
            <a:ext cx="1915413" cy="3447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AU" sz="1400" b="1" dirty="0"/>
              <a:t>Business Change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17932" y="211944"/>
            <a:ext cx="1215266" cy="3447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AU" sz="1400" b="1" dirty="0" smtClean="0"/>
              <a:t>Benefits</a:t>
            </a:r>
            <a:endParaRPr lang="en-AU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744771" y="211944"/>
            <a:ext cx="1299998" cy="7755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AU" sz="1400" b="1" dirty="0"/>
              <a:t>Strategic </a:t>
            </a:r>
            <a:r>
              <a:rPr lang="en-AU" sz="1400" b="1" dirty="0" smtClean="0"/>
              <a:t>Goals for ABS 2017</a:t>
            </a:r>
            <a:endParaRPr lang="en-AU" sz="1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3563889" y="3097074"/>
            <a:ext cx="1079484" cy="91945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b="1" dirty="0" smtClean="0">
                <a:solidFill>
                  <a:schemeClr val="tx1"/>
                </a:solidFill>
              </a:rPr>
              <a:t>Metadata driven processes </a:t>
            </a:r>
            <a:endParaRPr lang="en-AU" sz="1200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860055" y="4757548"/>
            <a:ext cx="973981" cy="76000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b="1" dirty="0" smtClean="0">
                <a:solidFill>
                  <a:schemeClr val="tx1"/>
                </a:solidFill>
              </a:rPr>
              <a:t>Re-use metadata and data</a:t>
            </a:r>
            <a:endParaRPr lang="en-AU" sz="12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695296" y="1268376"/>
            <a:ext cx="1217589" cy="11701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b="1" dirty="0" smtClean="0">
                <a:solidFill>
                  <a:schemeClr val="tx1"/>
                </a:solidFill>
              </a:rPr>
              <a:t>Managed &amp; consistent business processes</a:t>
            </a:r>
            <a:endParaRPr lang="en-AU" sz="1200" b="1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860055" y="1553314"/>
            <a:ext cx="1080097" cy="6944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b="1" dirty="0" smtClean="0">
                <a:solidFill>
                  <a:schemeClr val="tx1"/>
                </a:solidFill>
              </a:rPr>
              <a:t>Re-use processes</a:t>
            </a:r>
            <a:endParaRPr lang="en-AU" sz="1200" b="1" dirty="0">
              <a:solidFill>
                <a:schemeClr val="tx1"/>
              </a:solidFill>
            </a:endParaRPr>
          </a:p>
        </p:txBody>
      </p:sp>
      <p:sp>
        <p:nvSpPr>
          <p:cNvPr id="93" name="Right Arrow Callout 92"/>
          <p:cNvSpPr/>
          <p:nvPr/>
        </p:nvSpPr>
        <p:spPr>
          <a:xfrm>
            <a:off x="53788" y="591240"/>
            <a:ext cx="2641509" cy="2637735"/>
          </a:xfrm>
          <a:prstGeom prst="rightArrowCallout">
            <a:avLst>
              <a:gd name="adj1" fmla="val 14296"/>
              <a:gd name="adj2" fmla="val 19962"/>
              <a:gd name="adj3" fmla="val 9316"/>
              <a:gd name="adj4" fmla="val 84459"/>
            </a:avLst>
          </a:prstGeom>
          <a:solidFill>
            <a:srgbClr val="99CC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Rectangle 32"/>
          <p:cNvSpPr/>
          <p:nvPr/>
        </p:nvSpPr>
        <p:spPr>
          <a:xfrm>
            <a:off x="149455" y="1174898"/>
            <a:ext cx="2073031" cy="512284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 smtClean="0"/>
              <a:t>Re-engineered, Improved  Business Processes</a:t>
            </a:r>
            <a:endParaRPr lang="en-AU" sz="1200" dirty="0"/>
          </a:p>
        </p:txBody>
      </p:sp>
      <p:sp>
        <p:nvSpPr>
          <p:cNvPr id="34" name="Rectangle 33"/>
          <p:cNvSpPr/>
          <p:nvPr/>
        </p:nvSpPr>
        <p:spPr>
          <a:xfrm>
            <a:off x="149455" y="670399"/>
            <a:ext cx="2045687" cy="434501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 smtClean="0"/>
              <a:t>Enterprise Architecture</a:t>
            </a:r>
            <a:endParaRPr lang="en-AU" sz="1200" dirty="0"/>
          </a:p>
        </p:txBody>
      </p:sp>
      <p:sp>
        <p:nvSpPr>
          <p:cNvPr id="35" name="Rectangle 34"/>
          <p:cNvSpPr/>
          <p:nvPr/>
        </p:nvSpPr>
        <p:spPr>
          <a:xfrm>
            <a:off x="139927" y="2249577"/>
            <a:ext cx="2045690" cy="41892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 smtClean="0"/>
              <a:t>Processes - SWM</a:t>
            </a:r>
            <a:endParaRPr lang="en-AU" sz="1200" dirty="0"/>
          </a:p>
        </p:txBody>
      </p:sp>
      <p:sp>
        <p:nvSpPr>
          <p:cNvPr id="95" name="Right Arrow Callout 94"/>
          <p:cNvSpPr/>
          <p:nvPr/>
        </p:nvSpPr>
        <p:spPr>
          <a:xfrm>
            <a:off x="53788" y="3314700"/>
            <a:ext cx="2641509" cy="3493354"/>
          </a:xfrm>
          <a:prstGeom prst="rightArrowCallout">
            <a:avLst>
              <a:gd name="adj1" fmla="val 14296"/>
              <a:gd name="adj2" fmla="val 19962"/>
              <a:gd name="adj3" fmla="val 9316"/>
              <a:gd name="adj4" fmla="val 84459"/>
            </a:avLst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Rectangle 35"/>
          <p:cNvSpPr/>
          <p:nvPr/>
        </p:nvSpPr>
        <p:spPr>
          <a:xfrm>
            <a:off x="126519" y="4066262"/>
            <a:ext cx="2045687" cy="54381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 smtClean="0"/>
              <a:t>Metadata Registry and Repository (MRR)</a:t>
            </a:r>
            <a:endParaRPr lang="en-AU" sz="1200" dirty="0"/>
          </a:p>
        </p:txBody>
      </p:sp>
      <p:sp>
        <p:nvSpPr>
          <p:cNvPr id="37" name="Rectangle 36"/>
          <p:cNvSpPr/>
          <p:nvPr/>
        </p:nvSpPr>
        <p:spPr>
          <a:xfrm>
            <a:off x="113586" y="5252340"/>
            <a:ext cx="2045689" cy="39725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 smtClean="0"/>
              <a:t>EDW</a:t>
            </a:r>
            <a:endParaRPr lang="en-AU" sz="1200" dirty="0"/>
          </a:p>
        </p:txBody>
      </p:sp>
      <p:sp>
        <p:nvSpPr>
          <p:cNvPr id="39" name="Rectangle 38"/>
          <p:cNvSpPr/>
          <p:nvPr/>
        </p:nvSpPr>
        <p:spPr>
          <a:xfrm>
            <a:off x="136044" y="3386441"/>
            <a:ext cx="2045688" cy="63009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 smtClean="0"/>
              <a:t>Information Governance, Architecture &amp; Management</a:t>
            </a:r>
            <a:endParaRPr lang="en-AU" sz="1200" dirty="0"/>
          </a:p>
        </p:txBody>
      </p:sp>
      <p:sp>
        <p:nvSpPr>
          <p:cNvPr id="40" name="Rounded Rectangle 39"/>
          <p:cNvSpPr/>
          <p:nvPr/>
        </p:nvSpPr>
        <p:spPr>
          <a:xfrm>
            <a:off x="7854710" y="2498474"/>
            <a:ext cx="1080120" cy="12996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400" b="1" dirty="0" smtClean="0">
                <a:solidFill>
                  <a:schemeClr val="tx1"/>
                </a:solidFill>
              </a:rPr>
              <a:t>Survive and Thrive</a:t>
            </a:r>
            <a:endParaRPr lang="en-AU" sz="1400" b="1" dirty="0">
              <a:solidFill>
                <a:schemeClr val="tx1"/>
              </a:solidFill>
            </a:endParaRPr>
          </a:p>
        </p:txBody>
      </p:sp>
      <p:cxnSp>
        <p:nvCxnSpPr>
          <p:cNvPr id="56" name="Curved Connector 55"/>
          <p:cNvCxnSpPr>
            <a:endCxn id="25" idx="0"/>
          </p:cNvCxnSpPr>
          <p:nvPr/>
        </p:nvCxnSpPr>
        <p:spPr>
          <a:xfrm>
            <a:off x="3457227" y="2477972"/>
            <a:ext cx="646404" cy="61910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>
            <a:stCxn id="28" idx="3"/>
            <a:endCxn id="25" idx="2"/>
          </p:cNvCxnSpPr>
          <p:nvPr/>
        </p:nvCxnSpPr>
        <p:spPr>
          <a:xfrm flipV="1">
            <a:off x="3806803" y="4016529"/>
            <a:ext cx="296828" cy="112102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4821583" y="3117043"/>
            <a:ext cx="1231213" cy="8994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b="1" dirty="0" smtClean="0">
                <a:solidFill>
                  <a:schemeClr val="tx1"/>
                </a:solidFill>
              </a:rPr>
              <a:t>Process Assembly and</a:t>
            </a:r>
          </a:p>
          <a:p>
            <a:pPr algn="ctr"/>
            <a:r>
              <a:rPr lang="en-AU" sz="1200" b="1" dirty="0" smtClean="0">
                <a:solidFill>
                  <a:schemeClr val="tx1"/>
                </a:solidFill>
              </a:rPr>
              <a:t>Automation</a:t>
            </a:r>
            <a:endParaRPr lang="en-AU" sz="1200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04057" y="5705354"/>
            <a:ext cx="2081560" cy="52657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 smtClean="0">
                <a:solidFill>
                  <a:schemeClr val="tx1"/>
                </a:solidFill>
              </a:rPr>
              <a:t>Existing/new </a:t>
            </a:r>
            <a:r>
              <a:rPr lang="en-AU" sz="1200" dirty="0">
                <a:solidFill>
                  <a:schemeClr val="tx1"/>
                </a:solidFill>
              </a:rPr>
              <a:t>applications integrate with </a:t>
            </a:r>
            <a:r>
              <a:rPr lang="en-AU" sz="1200" dirty="0" smtClean="0">
                <a:solidFill>
                  <a:schemeClr val="tx1"/>
                </a:solidFill>
              </a:rPr>
              <a:t>MRR/EDW</a:t>
            </a:r>
            <a:endParaRPr lang="en-AU" sz="1200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695296" y="4651469"/>
            <a:ext cx="1111507" cy="9721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b="1" dirty="0" smtClean="0">
                <a:solidFill>
                  <a:schemeClr val="tx1"/>
                </a:solidFill>
              </a:rPr>
              <a:t>Managed &amp; consistent metadata and data</a:t>
            </a:r>
            <a:endParaRPr lang="en-AU" sz="1200" b="1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49455" y="1747002"/>
            <a:ext cx="2045687" cy="443166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 smtClean="0"/>
              <a:t>Processes –SOA</a:t>
            </a:r>
            <a:endParaRPr lang="en-AU" sz="1200" dirty="0"/>
          </a:p>
        </p:txBody>
      </p:sp>
      <p:sp>
        <p:nvSpPr>
          <p:cNvPr id="88" name="Rectangle 87"/>
          <p:cNvSpPr/>
          <p:nvPr/>
        </p:nvSpPr>
        <p:spPr>
          <a:xfrm>
            <a:off x="104461" y="4649723"/>
            <a:ext cx="2080509" cy="543812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 smtClean="0"/>
              <a:t>(Better) Metadata Authoring tools integrated with MRR</a:t>
            </a:r>
            <a:endParaRPr lang="en-AU" sz="1200" dirty="0"/>
          </a:p>
        </p:txBody>
      </p:sp>
      <p:sp>
        <p:nvSpPr>
          <p:cNvPr id="92" name="Rectangle 91"/>
          <p:cNvSpPr/>
          <p:nvPr/>
        </p:nvSpPr>
        <p:spPr>
          <a:xfrm>
            <a:off x="108700" y="6293954"/>
            <a:ext cx="2045689" cy="473132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 smtClean="0"/>
              <a:t>Migrate corporate/foundation metadata to MRR</a:t>
            </a:r>
            <a:endParaRPr lang="en-AU" sz="1200" dirty="0"/>
          </a:p>
        </p:txBody>
      </p:sp>
      <p:cxnSp>
        <p:nvCxnSpPr>
          <p:cNvPr id="4" name="Straight Arrow Connector 3"/>
          <p:cNvCxnSpPr>
            <a:stCxn id="29" idx="3"/>
            <a:endCxn id="30" idx="1"/>
          </p:cNvCxnSpPr>
          <p:nvPr/>
        </p:nvCxnSpPr>
        <p:spPr>
          <a:xfrm>
            <a:off x="3912885" y="1853439"/>
            <a:ext cx="947170" cy="470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28" idx="3"/>
            <a:endCxn id="26" idx="1"/>
          </p:cNvCxnSpPr>
          <p:nvPr/>
        </p:nvCxnSpPr>
        <p:spPr>
          <a:xfrm flipV="1">
            <a:off x="3806803" y="5137549"/>
            <a:ext cx="105325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25" idx="3"/>
            <a:endCxn id="32" idx="1"/>
          </p:cNvCxnSpPr>
          <p:nvPr/>
        </p:nvCxnSpPr>
        <p:spPr>
          <a:xfrm>
            <a:off x="4643373" y="3556802"/>
            <a:ext cx="178210" cy="9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6217932" y="2904578"/>
            <a:ext cx="1327740" cy="12059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Reduce time and cost of business operations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6242142" y="808461"/>
            <a:ext cx="1279319" cy="148970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Grow business via new statistical products</a:t>
            </a:r>
            <a:r>
              <a:rPr lang="en-AU" sz="1400" b="1" dirty="0" smtClean="0">
                <a:solidFill>
                  <a:schemeClr val="tx1"/>
                </a:solidFill>
              </a:rPr>
              <a:t>/</a:t>
            </a:r>
            <a:br>
              <a:rPr lang="en-AU" sz="1400" b="1" dirty="0" smtClean="0">
                <a:solidFill>
                  <a:schemeClr val="tx1"/>
                </a:solidFill>
              </a:rPr>
            </a:br>
            <a:r>
              <a:rPr lang="en-AU" sz="1400" b="1" dirty="0" smtClean="0">
                <a:solidFill>
                  <a:schemeClr val="tx1"/>
                </a:solidFill>
              </a:rPr>
              <a:t>services</a:t>
            </a:r>
            <a:endParaRPr lang="en-AU" sz="1400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0995" y="2729390"/>
            <a:ext cx="2045690" cy="41892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200" dirty="0" smtClean="0"/>
              <a:t>Existing/new applications integrate with SWM/SOA</a:t>
            </a:r>
            <a:endParaRPr lang="en-AU" sz="1200" dirty="0"/>
          </a:p>
        </p:txBody>
      </p:sp>
      <p:sp>
        <p:nvSpPr>
          <p:cNvPr id="43" name="Rounded Rectangle 42"/>
          <p:cNvSpPr/>
          <p:nvPr/>
        </p:nvSpPr>
        <p:spPr>
          <a:xfrm>
            <a:off x="6242141" y="4772696"/>
            <a:ext cx="1279319" cy="148970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400" b="1" dirty="0" smtClean="0">
                <a:solidFill>
                  <a:schemeClr val="tx1"/>
                </a:solidFill>
              </a:rPr>
              <a:t>Deliver large scale</a:t>
            </a:r>
          </a:p>
          <a:p>
            <a:pPr algn="ctr"/>
            <a:r>
              <a:rPr lang="en-AU" sz="1400" b="1" dirty="0" smtClean="0">
                <a:solidFill>
                  <a:schemeClr val="tx1"/>
                </a:solidFill>
              </a:rPr>
              <a:t>Digital Census</a:t>
            </a:r>
            <a:endParaRPr lang="en-A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55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5373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5373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5373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5373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30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73"/>
          <p:cNvSpPr txBox="1">
            <a:spLocks noChangeArrowheads="1"/>
          </p:cNvSpPr>
          <p:nvPr/>
        </p:nvSpPr>
        <p:spPr bwMode="auto">
          <a:xfrm>
            <a:off x="972141" y="1533969"/>
            <a:ext cx="450138" cy="3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130" tIns="45563" rIns="91130" bIns="45563">
            <a:spAutoFit/>
          </a:bodyPr>
          <a:lstStyle>
            <a:lvl1pPr defTabSz="1035050" eaLnBrk="0" hangingPunct="0"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35050" eaLnBrk="0" hangingPunct="0">
              <a:spcBef>
                <a:spcPct val="20000"/>
              </a:spcBef>
              <a:buFont typeface="Arial" pitchFamily="34" charset="0"/>
              <a:buChar char="–"/>
              <a:defRPr sz="3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35050" eaLnBrk="0" hangingPunct="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35050" eaLnBrk="0" hangingPunct="0">
              <a:spcBef>
                <a:spcPct val="20000"/>
              </a:spcBef>
              <a:buFont typeface="Arial" pitchFamily="34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35050" eaLnBrk="0" hangingPunct="0">
              <a:spcBef>
                <a:spcPct val="20000"/>
              </a:spcBef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AU" altLang="en-US" sz="1600">
                <a:solidFill>
                  <a:srgbClr val="000000"/>
                </a:solidFill>
              </a:rPr>
              <a:t>CPI</a:t>
            </a:r>
          </a:p>
        </p:txBody>
      </p:sp>
      <p:sp>
        <p:nvSpPr>
          <p:cNvPr id="41987" name="TextBox 74"/>
          <p:cNvSpPr txBox="1">
            <a:spLocks noChangeArrowheads="1"/>
          </p:cNvSpPr>
          <p:nvPr/>
        </p:nvSpPr>
        <p:spPr bwMode="auto">
          <a:xfrm>
            <a:off x="994018" y="2302401"/>
            <a:ext cx="456871" cy="3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130" tIns="45563" rIns="91130" bIns="45563">
            <a:spAutoFit/>
          </a:bodyPr>
          <a:lstStyle>
            <a:lvl1pPr defTabSz="1035050" eaLnBrk="0" hangingPunct="0"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35050" eaLnBrk="0" hangingPunct="0">
              <a:spcBef>
                <a:spcPct val="20000"/>
              </a:spcBef>
              <a:buFont typeface="Arial" pitchFamily="34" charset="0"/>
              <a:buChar char="–"/>
              <a:defRPr sz="3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35050" eaLnBrk="0" hangingPunct="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35050" eaLnBrk="0" hangingPunct="0">
              <a:spcBef>
                <a:spcPct val="20000"/>
              </a:spcBef>
              <a:buFont typeface="Arial" pitchFamily="34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35050" eaLnBrk="0" hangingPunct="0">
              <a:spcBef>
                <a:spcPct val="20000"/>
              </a:spcBef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AU" altLang="en-US" sz="1600">
                <a:solidFill>
                  <a:srgbClr val="000000"/>
                </a:solidFill>
              </a:rPr>
              <a:t>LFS</a:t>
            </a:r>
          </a:p>
        </p:txBody>
      </p:sp>
      <p:sp>
        <p:nvSpPr>
          <p:cNvPr id="41988" name="TextBox 75"/>
          <p:cNvSpPr txBox="1">
            <a:spLocks noChangeArrowheads="1"/>
          </p:cNvSpPr>
          <p:nvPr/>
        </p:nvSpPr>
        <p:spPr bwMode="auto">
          <a:xfrm>
            <a:off x="989292" y="3102669"/>
            <a:ext cx="435712" cy="3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130" tIns="45563" rIns="91130" bIns="45563">
            <a:spAutoFit/>
          </a:bodyPr>
          <a:lstStyle>
            <a:lvl1pPr defTabSz="1035050" eaLnBrk="0" hangingPunct="0"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35050" eaLnBrk="0" hangingPunct="0">
              <a:spcBef>
                <a:spcPct val="20000"/>
              </a:spcBef>
              <a:buFont typeface="Arial" pitchFamily="34" charset="0"/>
              <a:buChar char="–"/>
              <a:defRPr sz="3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35050" eaLnBrk="0" hangingPunct="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35050" eaLnBrk="0" hangingPunct="0">
              <a:spcBef>
                <a:spcPct val="20000"/>
              </a:spcBef>
              <a:buFont typeface="Arial" pitchFamily="34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35050" eaLnBrk="0" hangingPunct="0">
              <a:spcBef>
                <a:spcPct val="20000"/>
              </a:spcBef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AU" altLang="en-US" sz="1600">
                <a:solidFill>
                  <a:srgbClr val="000000"/>
                </a:solidFill>
              </a:rPr>
              <a:t>NA</a:t>
            </a:r>
          </a:p>
        </p:txBody>
      </p:sp>
      <p:sp>
        <p:nvSpPr>
          <p:cNvPr id="41989" name="TextBox 87"/>
          <p:cNvSpPr txBox="1">
            <a:spLocks noChangeArrowheads="1"/>
          </p:cNvSpPr>
          <p:nvPr/>
        </p:nvSpPr>
        <p:spPr bwMode="auto">
          <a:xfrm>
            <a:off x="899524" y="3821899"/>
            <a:ext cx="525480" cy="3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130" tIns="45563" rIns="91130" bIns="45563">
            <a:spAutoFit/>
          </a:bodyPr>
          <a:lstStyle>
            <a:lvl1pPr defTabSz="1035050" eaLnBrk="0" hangingPunct="0"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35050" eaLnBrk="0" hangingPunct="0">
              <a:spcBef>
                <a:spcPct val="20000"/>
              </a:spcBef>
              <a:buFont typeface="Arial" pitchFamily="34" charset="0"/>
              <a:buChar char="–"/>
              <a:defRPr sz="3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35050" eaLnBrk="0" hangingPunct="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35050" eaLnBrk="0" hangingPunct="0">
              <a:spcBef>
                <a:spcPct val="20000"/>
              </a:spcBef>
              <a:buFont typeface="Arial" pitchFamily="34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35050" eaLnBrk="0" hangingPunct="0">
              <a:spcBef>
                <a:spcPct val="20000"/>
              </a:spcBef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AU" altLang="en-US" sz="1600">
                <a:solidFill>
                  <a:srgbClr val="000000"/>
                </a:solidFill>
              </a:rPr>
              <a:t>AHS</a:t>
            </a:r>
          </a:p>
        </p:txBody>
      </p:sp>
      <p:sp>
        <p:nvSpPr>
          <p:cNvPr id="41990" name="TextBox 111"/>
          <p:cNvSpPr txBox="1">
            <a:spLocks noChangeArrowheads="1"/>
          </p:cNvSpPr>
          <p:nvPr/>
        </p:nvSpPr>
        <p:spPr bwMode="auto">
          <a:xfrm>
            <a:off x="96726" y="36179"/>
            <a:ext cx="8397440" cy="707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0" tIns="45563" rIns="91130" bIns="45563">
            <a:spAutoFit/>
          </a:bodyPr>
          <a:lstStyle>
            <a:lvl1pPr defTabSz="1035050" eaLnBrk="0" hangingPunct="0"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35050" eaLnBrk="0" hangingPunct="0">
              <a:spcBef>
                <a:spcPct val="20000"/>
              </a:spcBef>
              <a:buFont typeface="Arial" pitchFamily="34" charset="0"/>
              <a:buChar char="–"/>
              <a:defRPr sz="3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35050" eaLnBrk="0" hangingPunct="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35050" eaLnBrk="0" hangingPunct="0">
              <a:spcBef>
                <a:spcPct val="20000"/>
              </a:spcBef>
              <a:buFont typeface="Arial" pitchFamily="34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35050" eaLnBrk="0" hangingPunct="0">
              <a:spcBef>
                <a:spcPct val="20000"/>
              </a:spcBef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2000">
                <a:solidFill>
                  <a:srgbClr val="000000"/>
                </a:solidFill>
              </a:rPr>
              <a:t>The Relationship between Foundational Infrastructure,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2000">
                <a:solidFill>
                  <a:srgbClr val="000000"/>
                </a:solidFill>
              </a:rPr>
              <a:t>Process Reengineering &amp; Enterprise wide Solutions.</a:t>
            </a:r>
          </a:p>
        </p:txBody>
      </p:sp>
      <p:sp>
        <p:nvSpPr>
          <p:cNvPr id="41991" name="TextBox 124"/>
          <p:cNvSpPr txBox="1">
            <a:spLocks noChangeArrowheads="1"/>
          </p:cNvSpPr>
          <p:nvPr/>
        </p:nvSpPr>
        <p:spPr bwMode="auto">
          <a:xfrm>
            <a:off x="976795" y="4231439"/>
            <a:ext cx="325104" cy="3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130" tIns="45563" rIns="91130" bIns="45563">
            <a:spAutoFit/>
          </a:bodyPr>
          <a:lstStyle>
            <a:lvl1pPr defTabSz="1035050" eaLnBrk="0" hangingPunct="0"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35050" eaLnBrk="0" hangingPunct="0">
              <a:spcBef>
                <a:spcPct val="20000"/>
              </a:spcBef>
              <a:buFont typeface="Arial" pitchFamily="34" charset="0"/>
              <a:buChar char="–"/>
              <a:defRPr sz="3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35050" eaLnBrk="0" hangingPunct="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35050" eaLnBrk="0" hangingPunct="0">
              <a:spcBef>
                <a:spcPct val="20000"/>
              </a:spcBef>
              <a:buFont typeface="Arial" pitchFamily="34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35050" eaLnBrk="0" hangingPunct="0">
              <a:spcBef>
                <a:spcPct val="20000"/>
              </a:spcBef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600">
                <a:solidFill>
                  <a:srgbClr val="000000"/>
                </a:solidFill>
              </a:rPr>
              <a:t>…</a:t>
            </a:r>
          </a:p>
        </p:txBody>
      </p:sp>
      <p:grpSp>
        <p:nvGrpSpPr>
          <p:cNvPr id="41992" name="Group 3"/>
          <p:cNvGrpSpPr>
            <a:grpSpLocks/>
          </p:cNvGrpSpPr>
          <p:nvPr/>
        </p:nvGrpSpPr>
        <p:grpSpPr bwMode="auto">
          <a:xfrm>
            <a:off x="1414105" y="1568700"/>
            <a:ext cx="7037828" cy="555702"/>
            <a:chOff x="1767997" y="1971517"/>
            <a:chExt cx="6301467" cy="555684"/>
          </a:xfrm>
        </p:grpSpPr>
        <p:sp>
          <p:nvSpPr>
            <p:cNvPr id="2" name="Pentagon 1"/>
            <p:cNvSpPr/>
            <p:nvPr/>
          </p:nvSpPr>
          <p:spPr>
            <a:xfrm>
              <a:off x="1767997" y="1971517"/>
              <a:ext cx="859957" cy="555684"/>
            </a:xfrm>
            <a:prstGeom prst="homePlat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3" name="Chevron 2"/>
            <p:cNvSpPr/>
            <p:nvPr/>
          </p:nvSpPr>
          <p:spPr>
            <a:xfrm>
              <a:off x="2379115" y="1971517"/>
              <a:ext cx="1040486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93" name="Chevron 92"/>
            <p:cNvSpPr/>
            <p:nvPr/>
          </p:nvSpPr>
          <p:spPr>
            <a:xfrm>
              <a:off x="3146367" y="1971517"/>
              <a:ext cx="1040487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94" name="Chevron 93"/>
            <p:cNvSpPr/>
            <p:nvPr/>
          </p:nvSpPr>
          <p:spPr>
            <a:xfrm>
              <a:off x="3920938" y="1971517"/>
              <a:ext cx="1040486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06" name="Chevron 105"/>
            <p:cNvSpPr/>
            <p:nvPr/>
          </p:nvSpPr>
          <p:spPr>
            <a:xfrm>
              <a:off x="4708926" y="1971517"/>
              <a:ext cx="1039266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07" name="Chevron 106"/>
            <p:cNvSpPr/>
            <p:nvPr/>
          </p:nvSpPr>
          <p:spPr>
            <a:xfrm>
              <a:off x="5500573" y="1971517"/>
              <a:ext cx="1040487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08" name="Chevron 107"/>
            <p:cNvSpPr/>
            <p:nvPr/>
          </p:nvSpPr>
          <p:spPr>
            <a:xfrm>
              <a:off x="6267825" y="1971517"/>
              <a:ext cx="1040486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09" name="Chevron 108"/>
            <p:cNvSpPr/>
            <p:nvPr/>
          </p:nvSpPr>
          <p:spPr>
            <a:xfrm>
              <a:off x="7028978" y="1971517"/>
              <a:ext cx="1040486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</p:grpSp>
      <p:grpSp>
        <p:nvGrpSpPr>
          <p:cNvPr id="41993" name="Group 141"/>
          <p:cNvGrpSpPr>
            <a:grpSpLocks/>
          </p:cNvGrpSpPr>
          <p:nvPr/>
        </p:nvGrpSpPr>
        <p:grpSpPr bwMode="auto">
          <a:xfrm>
            <a:off x="1422280" y="2299507"/>
            <a:ext cx="7037828" cy="555702"/>
            <a:chOff x="1767997" y="1971517"/>
            <a:chExt cx="6301467" cy="555684"/>
          </a:xfrm>
        </p:grpSpPr>
        <p:sp>
          <p:nvSpPr>
            <p:cNvPr id="143" name="Pentagon 142"/>
            <p:cNvSpPr/>
            <p:nvPr/>
          </p:nvSpPr>
          <p:spPr>
            <a:xfrm>
              <a:off x="1767997" y="1971517"/>
              <a:ext cx="859957" cy="555684"/>
            </a:xfrm>
            <a:prstGeom prst="homePlat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144" name="Chevron 143"/>
            <p:cNvSpPr/>
            <p:nvPr/>
          </p:nvSpPr>
          <p:spPr>
            <a:xfrm>
              <a:off x="2379115" y="1971517"/>
              <a:ext cx="1040486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45" name="Chevron 144"/>
            <p:cNvSpPr/>
            <p:nvPr/>
          </p:nvSpPr>
          <p:spPr>
            <a:xfrm>
              <a:off x="3146367" y="1971517"/>
              <a:ext cx="1040487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46" name="Chevron 145"/>
            <p:cNvSpPr/>
            <p:nvPr/>
          </p:nvSpPr>
          <p:spPr>
            <a:xfrm>
              <a:off x="3920938" y="1971517"/>
              <a:ext cx="1040486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47" name="Chevron 146"/>
            <p:cNvSpPr/>
            <p:nvPr/>
          </p:nvSpPr>
          <p:spPr>
            <a:xfrm>
              <a:off x="4708926" y="1971517"/>
              <a:ext cx="1039266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48" name="Chevron 147"/>
            <p:cNvSpPr/>
            <p:nvPr/>
          </p:nvSpPr>
          <p:spPr>
            <a:xfrm>
              <a:off x="5500573" y="1971517"/>
              <a:ext cx="1040487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49" name="Chevron 148"/>
            <p:cNvSpPr/>
            <p:nvPr/>
          </p:nvSpPr>
          <p:spPr>
            <a:xfrm>
              <a:off x="6267825" y="1971517"/>
              <a:ext cx="1040486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50" name="Chevron 149"/>
            <p:cNvSpPr/>
            <p:nvPr/>
          </p:nvSpPr>
          <p:spPr>
            <a:xfrm>
              <a:off x="7028978" y="1971517"/>
              <a:ext cx="1040486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</p:grpSp>
      <p:grpSp>
        <p:nvGrpSpPr>
          <p:cNvPr id="41994" name="Group 150"/>
          <p:cNvGrpSpPr>
            <a:grpSpLocks/>
          </p:cNvGrpSpPr>
          <p:nvPr/>
        </p:nvGrpSpPr>
        <p:grpSpPr bwMode="auto">
          <a:xfrm>
            <a:off x="1422280" y="3008606"/>
            <a:ext cx="7037828" cy="555702"/>
            <a:chOff x="1767997" y="1971517"/>
            <a:chExt cx="6301467" cy="555684"/>
          </a:xfrm>
        </p:grpSpPr>
        <p:sp>
          <p:nvSpPr>
            <p:cNvPr id="152" name="Pentagon 151"/>
            <p:cNvSpPr/>
            <p:nvPr/>
          </p:nvSpPr>
          <p:spPr>
            <a:xfrm>
              <a:off x="1767997" y="1971517"/>
              <a:ext cx="859957" cy="555684"/>
            </a:xfrm>
            <a:prstGeom prst="homePlat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153" name="Chevron 152"/>
            <p:cNvSpPr/>
            <p:nvPr/>
          </p:nvSpPr>
          <p:spPr>
            <a:xfrm>
              <a:off x="2379115" y="1971517"/>
              <a:ext cx="1040486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54" name="Chevron 153"/>
            <p:cNvSpPr/>
            <p:nvPr/>
          </p:nvSpPr>
          <p:spPr>
            <a:xfrm>
              <a:off x="3146367" y="1971517"/>
              <a:ext cx="1040487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55" name="Chevron 154"/>
            <p:cNvSpPr/>
            <p:nvPr/>
          </p:nvSpPr>
          <p:spPr>
            <a:xfrm>
              <a:off x="3920938" y="1971517"/>
              <a:ext cx="1040486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56" name="Chevron 155"/>
            <p:cNvSpPr/>
            <p:nvPr/>
          </p:nvSpPr>
          <p:spPr>
            <a:xfrm>
              <a:off x="4708926" y="1971517"/>
              <a:ext cx="1039266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57" name="Chevron 156"/>
            <p:cNvSpPr/>
            <p:nvPr/>
          </p:nvSpPr>
          <p:spPr>
            <a:xfrm>
              <a:off x="5500573" y="1971517"/>
              <a:ext cx="1040487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58" name="Chevron 157"/>
            <p:cNvSpPr/>
            <p:nvPr/>
          </p:nvSpPr>
          <p:spPr>
            <a:xfrm>
              <a:off x="6267825" y="1971517"/>
              <a:ext cx="1040486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59" name="Chevron 158"/>
            <p:cNvSpPr/>
            <p:nvPr/>
          </p:nvSpPr>
          <p:spPr>
            <a:xfrm>
              <a:off x="7028978" y="1971517"/>
              <a:ext cx="1040486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</p:grpSp>
      <p:grpSp>
        <p:nvGrpSpPr>
          <p:cNvPr id="41995" name="Group 159"/>
          <p:cNvGrpSpPr>
            <a:grpSpLocks/>
          </p:cNvGrpSpPr>
          <p:nvPr/>
        </p:nvGrpSpPr>
        <p:grpSpPr bwMode="auto">
          <a:xfrm>
            <a:off x="1422280" y="3727834"/>
            <a:ext cx="7037828" cy="555702"/>
            <a:chOff x="1767997" y="1971517"/>
            <a:chExt cx="6301467" cy="555684"/>
          </a:xfrm>
        </p:grpSpPr>
        <p:sp>
          <p:nvSpPr>
            <p:cNvPr id="161" name="Pentagon 160"/>
            <p:cNvSpPr/>
            <p:nvPr/>
          </p:nvSpPr>
          <p:spPr>
            <a:xfrm>
              <a:off x="1767997" y="1971517"/>
              <a:ext cx="859957" cy="555684"/>
            </a:xfrm>
            <a:prstGeom prst="homePlat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162" name="Chevron 161"/>
            <p:cNvSpPr/>
            <p:nvPr/>
          </p:nvSpPr>
          <p:spPr>
            <a:xfrm>
              <a:off x="2379115" y="1971517"/>
              <a:ext cx="1040486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63" name="Chevron 162"/>
            <p:cNvSpPr/>
            <p:nvPr/>
          </p:nvSpPr>
          <p:spPr>
            <a:xfrm>
              <a:off x="3146367" y="1971517"/>
              <a:ext cx="1040487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64" name="Chevron 163"/>
            <p:cNvSpPr/>
            <p:nvPr/>
          </p:nvSpPr>
          <p:spPr>
            <a:xfrm>
              <a:off x="3920938" y="1971517"/>
              <a:ext cx="1040486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65" name="Chevron 164"/>
            <p:cNvSpPr/>
            <p:nvPr/>
          </p:nvSpPr>
          <p:spPr>
            <a:xfrm>
              <a:off x="4708926" y="1971517"/>
              <a:ext cx="1039266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66" name="Chevron 165"/>
            <p:cNvSpPr/>
            <p:nvPr/>
          </p:nvSpPr>
          <p:spPr>
            <a:xfrm>
              <a:off x="5500573" y="1971517"/>
              <a:ext cx="1040487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67" name="Chevron 166"/>
            <p:cNvSpPr/>
            <p:nvPr/>
          </p:nvSpPr>
          <p:spPr>
            <a:xfrm>
              <a:off x="6267825" y="1971517"/>
              <a:ext cx="1040486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68" name="Chevron 167"/>
            <p:cNvSpPr/>
            <p:nvPr/>
          </p:nvSpPr>
          <p:spPr>
            <a:xfrm>
              <a:off x="7028978" y="1971517"/>
              <a:ext cx="1040486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</p:grpSp>
      <p:sp>
        <p:nvSpPr>
          <p:cNvPr id="41996" name="TextBox 168"/>
          <p:cNvSpPr txBox="1">
            <a:spLocks noChangeArrowheads="1"/>
          </p:cNvSpPr>
          <p:nvPr/>
        </p:nvSpPr>
        <p:spPr bwMode="auto">
          <a:xfrm rot="-5400000">
            <a:off x="-796782" y="2651569"/>
            <a:ext cx="2643926" cy="524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0" tIns="45563" rIns="91130" bIns="45563">
            <a:spAutoFit/>
          </a:bodyPr>
          <a:lstStyle>
            <a:lvl1pPr defTabSz="1035050" eaLnBrk="0" hangingPunct="0"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35050" eaLnBrk="0" hangingPunct="0">
              <a:spcBef>
                <a:spcPct val="20000"/>
              </a:spcBef>
              <a:buFont typeface="Arial" pitchFamily="34" charset="0"/>
              <a:buChar char="–"/>
              <a:defRPr sz="3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35050" eaLnBrk="0" hangingPunct="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35050" eaLnBrk="0" hangingPunct="0">
              <a:spcBef>
                <a:spcPct val="20000"/>
              </a:spcBef>
              <a:buFont typeface="Arial" pitchFamily="34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35050" eaLnBrk="0" hangingPunct="0">
              <a:spcBef>
                <a:spcPct val="20000"/>
              </a:spcBef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1400" b="1">
                <a:solidFill>
                  <a:srgbClr val="000000"/>
                </a:solidFill>
              </a:rPr>
              <a:t>Specific Statistical Business lines to be Reengineered</a:t>
            </a:r>
          </a:p>
        </p:txBody>
      </p:sp>
      <p:grpSp>
        <p:nvGrpSpPr>
          <p:cNvPr id="41997" name="Group 169"/>
          <p:cNvGrpSpPr>
            <a:grpSpLocks/>
          </p:cNvGrpSpPr>
          <p:nvPr/>
        </p:nvGrpSpPr>
        <p:grpSpPr bwMode="auto">
          <a:xfrm>
            <a:off x="1456338" y="4629403"/>
            <a:ext cx="7037828" cy="555702"/>
            <a:chOff x="1767997" y="1971517"/>
            <a:chExt cx="6301467" cy="555684"/>
          </a:xfrm>
        </p:grpSpPr>
        <p:sp>
          <p:nvSpPr>
            <p:cNvPr id="171" name="Pentagon 170"/>
            <p:cNvSpPr/>
            <p:nvPr/>
          </p:nvSpPr>
          <p:spPr>
            <a:xfrm>
              <a:off x="1767997" y="1971517"/>
              <a:ext cx="859956" cy="555684"/>
            </a:xfrm>
            <a:prstGeom prst="homePlat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172" name="Chevron 171"/>
            <p:cNvSpPr/>
            <p:nvPr/>
          </p:nvSpPr>
          <p:spPr>
            <a:xfrm>
              <a:off x="2379114" y="1971517"/>
              <a:ext cx="1040487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73" name="Chevron 172"/>
            <p:cNvSpPr/>
            <p:nvPr/>
          </p:nvSpPr>
          <p:spPr>
            <a:xfrm>
              <a:off x="3146367" y="1971517"/>
              <a:ext cx="1040486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74" name="Chevron 173"/>
            <p:cNvSpPr/>
            <p:nvPr/>
          </p:nvSpPr>
          <p:spPr>
            <a:xfrm>
              <a:off x="3920937" y="1971517"/>
              <a:ext cx="1040487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75" name="Chevron 174"/>
            <p:cNvSpPr/>
            <p:nvPr/>
          </p:nvSpPr>
          <p:spPr>
            <a:xfrm>
              <a:off x="4708925" y="1971517"/>
              <a:ext cx="1039266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76" name="Chevron 175"/>
            <p:cNvSpPr/>
            <p:nvPr/>
          </p:nvSpPr>
          <p:spPr>
            <a:xfrm>
              <a:off x="5500573" y="1971517"/>
              <a:ext cx="1040486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77" name="Chevron 176"/>
            <p:cNvSpPr/>
            <p:nvPr/>
          </p:nvSpPr>
          <p:spPr>
            <a:xfrm>
              <a:off x="6267825" y="1971517"/>
              <a:ext cx="1040487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  <p:sp>
          <p:nvSpPr>
            <p:cNvPr id="178" name="Chevron 177"/>
            <p:cNvSpPr/>
            <p:nvPr/>
          </p:nvSpPr>
          <p:spPr>
            <a:xfrm>
              <a:off x="7028977" y="1971517"/>
              <a:ext cx="1040487" cy="555684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black"/>
                </a:solidFill>
              </a:endParaRPr>
            </a:p>
          </p:txBody>
        </p:sp>
      </p:grpSp>
      <p:sp>
        <p:nvSpPr>
          <p:cNvPr id="41998" name="TextBox 178"/>
          <p:cNvSpPr txBox="1">
            <a:spLocks noChangeArrowheads="1"/>
          </p:cNvSpPr>
          <p:nvPr/>
        </p:nvSpPr>
        <p:spPr bwMode="auto">
          <a:xfrm>
            <a:off x="781830" y="4640980"/>
            <a:ext cx="651347" cy="3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130" tIns="45563" rIns="91130" bIns="45563">
            <a:spAutoFit/>
          </a:bodyPr>
          <a:lstStyle>
            <a:lvl1pPr defTabSz="1035050" eaLnBrk="0" hangingPunct="0"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35050" eaLnBrk="0" hangingPunct="0">
              <a:spcBef>
                <a:spcPct val="20000"/>
              </a:spcBef>
              <a:buFont typeface="Arial" pitchFamily="34" charset="0"/>
              <a:buChar char="–"/>
              <a:defRPr sz="3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35050" eaLnBrk="0" hangingPunct="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35050" eaLnBrk="0" hangingPunct="0">
              <a:spcBef>
                <a:spcPct val="20000"/>
              </a:spcBef>
              <a:buFont typeface="Arial" pitchFamily="34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35050" eaLnBrk="0" hangingPunct="0">
              <a:spcBef>
                <a:spcPct val="20000"/>
              </a:spcBef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AU" altLang="en-US" sz="1600">
                <a:solidFill>
                  <a:srgbClr val="000000"/>
                </a:solidFill>
              </a:rPr>
              <a:t>Retail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4352665" y="821976"/>
            <a:ext cx="573543" cy="4363130"/>
          </a:xfrm>
          <a:prstGeom prst="rect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30" tIns="45563" rIns="91130" bIns="45563" anchor="ctr"/>
          <a:lstStyle/>
          <a:p>
            <a:pPr algn="ctr" defTabSz="911246">
              <a:defRPr/>
            </a:pPr>
            <a:endParaRPr lang="en-AU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20586" y="817636"/>
            <a:ext cx="572181" cy="4367470"/>
          </a:xfrm>
          <a:prstGeom prst="rect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30" tIns="45563" rIns="91130" bIns="45563" anchor="ctr"/>
          <a:lstStyle/>
          <a:p>
            <a:pPr algn="ctr" defTabSz="911246">
              <a:defRPr/>
            </a:pPr>
            <a:endParaRPr lang="en-AU">
              <a:solidFill>
                <a:prstClr val="white"/>
              </a:solidFill>
            </a:endParaRPr>
          </a:p>
        </p:txBody>
      </p:sp>
      <p:grpSp>
        <p:nvGrpSpPr>
          <p:cNvPr id="42001" name="Group 9"/>
          <p:cNvGrpSpPr>
            <a:grpSpLocks/>
          </p:cNvGrpSpPr>
          <p:nvPr/>
        </p:nvGrpSpPr>
        <p:grpSpPr bwMode="auto">
          <a:xfrm>
            <a:off x="3550248" y="817636"/>
            <a:ext cx="573544" cy="4367470"/>
            <a:chOff x="2932802" y="851485"/>
            <a:chExt cx="572939" cy="4824536"/>
          </a:xfrm>
        </p:grpSpPr>
        <p:sp>
          <p:nvSpPr>
            <p:cNvPr id="184" name="Rectangle 183"/>
            <p:cNvSpPr/>
            <p:nvPr/>
          </p:nvSpPr>
          <p:spPr>
            <a:xfrm>
              <a:off x="2932802" y="851485"/>
              <a:ext cx="572939" cy="4824536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2992849" y="861077"/>
              <a:ext cx="461178" cy="2836617"/>
            </a:xfrm>
            <a:prstGeom prst="rect">
              <a:avLst/>
            </a:prstGeom>
            <a:noFill/>
          </p:spPr>
          <p:txBody>
            <a:bodyPr vert="vert" wrap="none">
              <a:spAutoFit/>
            </a:bodyPr>
            <a:lstStyle/>
            <a:p>
              <a:pPr defTabSz="911246">
                <a:defRPr/>
              </a:pPr>
              <a:r>
                <a:rPr lang="en-AU" dirty="0">
                  <a:solidFill>
                    <a:prstClr val="black"/>
                  </a:solidFill>
                  <a:latin typeface="Calibri"/>
                  <a:cs typeface="+mn-cs"/>
                </a:rPr>
                <a:t>Enterprise Editing Services</a:t>
              </a:r>
            </a:p>
          </p:txBody>
        </p:sp>
      </p:grpSp>
      <p:sp>
        <p:nvSpPr>
          <p:cNvPr id="190" name="TextBox 189"/>
          <p:cNvSpPr txBox="1"/>
          <p:nvPr/>
        </p:nvSpPr>
        <p:spPr>
          <a:xfrm>
            <a:off x="4465169" y="829212"/>
            <a:ext cx="461039" cy="2965175"/>
          </a:xfrm>
          <a:prstGeom prst="rect">
            <a:avLst/>
          </a:prstGeom>
          <a:noFill/>
        </p:spPr>
        <p:txBody>
          <a:bodyPr vert="vert" wrap="none" lIns="91130" tIns="45563" rIns="91130" bIns="45563">
            <a:spAutoFit/>
          </a:bodyPr>
          <a:lstStyle/>
          <a:p>
            <a:pPr defTabSz="911246">
              <a:defRPr/>
            </a:pPr>
            <a:r>
              <a:rPr lang="en-AU" dirty="0">
                <a:solidFill>
                  <a:prstClr val="black"/>
                </a:solidFill>
                <a:latin typeface="Calibri"/>
                <a:cs typeface="+mn-cs"/>
              </a:rPr>
              <a:t>Enterprise Imputation Services</a:t>
            </a:r>
          </a:p>
        </p:txBody>
      </p:sp>
      <p:grpSp>
        <p:nvGrpSpPr>
          <p:cNvPr id="42003" name="Group 6"/>
          <p:cNvGrpSpPr>
            <a:grpSpLocks/>
          </p:cNvGrpSpPr>
          <p:nvPr/>
        </p:nvGrpSpPr>
        <p:grpSpPr bwMode="auto">
          <a:xfrm>
            <a:off x="5868664" y="817635"/>
            <a:ext cx="738664" cy="1293744"/>
            <a:chOff x="5647853" y="845775"/>
            <a:chExt cx="738321" cy="1294215"/>
          </a:xfrm>
        </p:grpSpPr>
        <p:sp>
          <p:nvSpPr>
            <p:cNvPr id="187" name="Rectangle 186"/>
            <p:cNvSpPr/>
            <p:nvPr/>
          </p:nvSpPr>
          <p:spPr>
            <a:xfrm>
              <a:off x="5699876" y="845775"/>
              <a:ext cx="573277" cy="1294215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5647853" y="845775"/>
              <a:ext cx="738321" cy="856187"/>
            </a:xfrm>
            <a:prstGeom prst="rect">
              <a:avLst/>
            </a:prstGeom>
            <a:noFill/>
          </p:spPr>
          <p:txBody>
            <a:bodyPr vert="vert" wrap="none">
              <a:spAutoFit/>
            </a:bodyPr>
            <a:lstStyle/>
            <a:p>
              <a:pPr defTabSz="911246">
                <a:defRPr/>
              </a:pPr>
              <a:r>
                <a:rPr lang="en-AU" dirty="0">
                  <a:solidFill>
                    <a:prstClr val="black"/>
                  </a:solidFill>
                  <a:latin typeface="Calibri"/>
                  <a:cs typeface="+mn-cs"/>
                </a:rPr>
                <a:t>Unique </a:t>
              </a:r>
            </a:p>
            <a:p>
              <a:pPr defTabSz="911246">
                <a:defRPr/>
              </a:pPr>
              <a:r>
                <a:rPr lang="en-AU" dirty="0">
                  <a:solidFill>
                    <a:prstClr val="black"/>
                  </a:solidFill>
                  <a:latin typeface="Calibri"/>
                  <a:cs typeface="+mn-cs"/>
                </a:rPr>
                <a:t>Services</a:t>
              </a:r>
            </a:p>
          </p:txBody>
        </p:sp>
      </p:grpSp>
      <p:grpSp>
        <p:nvGrpSpPr>
          <p:cNvPr id="42004" name="Group 12"/>
          <p:cNvGrpSpPr>
            <a:grpSpLocks/>
          </p:cNvGrpSpPr>
          <p:nvPr/>
        </p:nvGrpSpPr>
        <p:grpSpPr bwMode="auto">
          <a:xfrm>
            <a:off x="1414105" y="6044707"/>
            <a:ext cx="7037828" cy="720676"/>
            <a:chOff x="1699875" y="5966404"/>
            <a:chExt cx="6273757" cy="720080"/>
          </a:xfrm>
        </p:grpSpPr>
        <p:sp>
          <p:nvSpPr>
            <p:cNvPr id="52" name="Rectangle 51"/>
            <p:cNvSpPr/>
            <p:nvPr/>
          </p:nvSpPr>
          <p:spPr>
            <a:xfrm>
              <a:off x="1713234" y="5966404"/>
              <a:ext cx="6260398" cy="72008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 dirty="0">
                <a:solidFill>
                  <a:prstClr val="white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065067" y="5993876"/>
              <a:ext cx="2853916" cy="30798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accent1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defTabSz="911246">
                <a:defRPr/>
              </a:pPr>
              <a:r>
                <a:rPr lang="en-AU" sz="1400" dirty="0">
                  <a:solidFill>
                    <a:prstClr val="black"/>
                  </a:solidFill>
                  <a:latin typeface="Calibri"/>
                </a:rPr>
                <a:t>Statistical Workflow Management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062638" y="6338011"/>
              <a:ext cx="2853916" cy="3094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accent1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defTabSz="911246">
                <a:defRPr/>
              </a:pPr>
              <a:r>
                <a:rPr lang="en-AU" sz="1400" dirty="0">
                  <a:solidFill>
                    <a:prstClr val="black"/>
                  </a:solidFill>
                  <a:latin typeface="Calibri"/>
                </a:rPr>
                <a:t>Identity &amp; Access Management</a:t>
              </a:r>
            </a:p>
          </p:txBody>
        </p:sp>
        <p:sp>
          <p:nvSpPr>
            <p:cNvPr id="42028" name="TextBox 76"/>
            <p:cNvSpPr txBox="1">
              <a:spLocks noChangeArrowheads="1"/>
            </p:cNvSpPr>
            <p:nvPr/>
          </p:nvSpPr>
          <p:spPr bwMode="auto">
            <a:xfrm>
              <a:off x="1699875" y="6064834"/>
              <a:ext cx="1079788" cy="522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1035050" eaLnBrk="0" hangingPunct="0">
                <a:spcBef>
                  <a:spcPct val="20000"/>
                </a:spcBef>
                <a:buFont typeface="Arial" pitchFamily="34" charset="0"/>
                <a:buChar char="•"/>
                <a:defRPr sz="3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defTabSz="1035050" eaLnBrk="0" hangingPunct="0">
                <a:spcBef>
                  <a:spcPct val="20000"/>
                </a:spcBef>
                <a:buFont typeface="Arial" pitchFamily="34" charset="0"/>
                <a:buChar char="–"/>
                <a:defRPr sz="32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defTabSz="1035050" eaLnBrk="0" hangingPunct="0">
                <a:spcBef>
                  <a:spcPct val="20000"/>
                </a:spcBef>
                <a:buFont typeface="Arial" pitchFamily="34" charset="0"/>
                <a:buChar char="•"/>
                <a:defRPr sz="27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defTabSz="1035050" eaLnBrk="0" hangingPunct="0">
                <a:spcBef>
                  <a:spcPct val="20000"/>
                </a:spcBef>
                <a:buFont typeface="Arial" pitchFamily="34" charset="0"/>
                <a:buChar char="–"/>
                <a:defRPr sz="23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defTabSz="1035050" eaLnBrk="0" hangingPunct="0">
                <a:spcBef>
                  <a:spcPct val="20000"/>
                </a:spcBef>
                <a:buFont typeface="Arial" pitchFamily="34" charset="0"/>
                <a:buChar char="»"/>
                <a:defRPr sz="23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103505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3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103505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3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103505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3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103505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3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AU" altLang="en-US" sz="1400" b="1">
                  <a:solidFill>
                    <a:srgbClr val="000000"/>
                  </a:solidFill>
                </a:rPr>
                <a:t>Foundational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AU" altLang="en-US" sz="1400" b="1">
                  <a:solidFill>
                    <a:srgbClr val="000000"/>
                  </a:solidFill>
                </a:rPr>
                <a:t>Infrastructure</a:t>
              </a: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3311427" y="5983755"/>
              <a:ext cx="1554473" cy="3094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accent1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defTabSz="911246">
                <a:defRPr/>
              </a:pPr>
              <a:r>
                <a:rPr lang="en-AU" sz="1400" dirty="0">
                  <a:solidFill>
                    <a:prstClr val="black"/>
                  </a:solidFill>
                  <a:latin typeface="Calibri"/>
                </a:rPr>
                <a:t>EDW</a:t>
              </a: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3311427" y="6326444"/>
              <a:ext cx="1554473" cy="30798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accent1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defTabSz="911246">
                <a:defRPr/>
              </a:pPr>
              <a:r>
                <a:rPr lang="en-AU" sz="1400" dirty="0">
                  <a:solidFill>
                    <a:prstClr val="black"/>
                  </a:solidFill>
                  <a:latin typeface="Calibri"/>
                </a:rPr>
                <a:t>MRR</a:t>
              </a:r>
            </a:p>
          </p:txBody>
        </p:sp>
      </p:grpSp>
      <p:sp>
        <p:nvSpPr>
          <p:cNvPr id="73" name="Rectangle 72"/>
          <p:cNvSpPr/>
          <p:nvPr/>
        </p:nvSpPr>
        <p:spPr>
          <a:xfrm>
            <a:off x="1850052" y="817636"/>
            <a:ext cx="573544" cy="4367470"/>
          </a:xfrm>
          <a:prstGeom prst="rect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30" tIns="45563" rIns="91130" bIns="45563" anchor="ctr"/>
          <a:lstStyle/>
          <a:p>
            <a:pPr algn="ctr" defTabSz="911246">
              <a:defRPr/>
            </a:pPr>
            <a:endParaRPr lang="en-AU">
              <a:solidFill>
                <a:prstClr val="white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601094" y="821976"/>
            <a:ext cx="738038" cy="3461560"/>
          </a:xfrm>
          <a:prstGeom prst="rect">
            <a:avLst/>
          </a:prstGeom>
          <a:noFill/>
        </p:spPr>
        <p:txBody>
          <a:bodyPr vert="vert" lIns="91130" tIns="45563" rIns="91130" bIns="45563">
            <a:spAutoFit/>
          </a:bodyPr>
          <a:lstStyle/>
          <a:p>
            <a:pPr defTabSz="911246">
              <a:defRPr/>
            </a:pPr>
            <a:r>
              <a:rPr lang="en-AU" dirty="0">
                <a:solidFill>
                  <a:prstClr val="black"/>
                </a:solidFill>
                <a:latin typeface="Calibri"/>
                <a:cs typeface="+mn-cs"/>
              </a:rPr>
              <a:t>Enterprise wide Frameworks (</a:t>
            </a:r>
            <a:r>
              <a:rPr lang="en-AU" dirty="0" err="1">
                <a:solidFill>
                  <a:prstClr val="black"/>
                </a:solidFill>
                <a:latin typeface="Calibri"/>
                <a:cs typeface="+mn-cs"/>
              </a:rPr>
              <a:t>eg</a:t>
            </a:r>
            <a:r>
              <a:rPr lang="en-AU" dirty="0">
                <a:solidFill>
                  <a:prstClr val="black"/>
                </a:solidFill>
                <a:latin typeface="Calibri"/>
                <a:cs typeface="+mn-cs"/>
              </a:rPr>
              <a:t> SNA)</a:t>
            </a:r>
          </a:p>
        </p:txBody>
      </p:sp>
      <p:grpSp>
        <p:nvGrpSpPr>
          <p:cNvPr id="81" name="Group 22"/>
          <p:cNvGrpSpPr/>
          <p:nvPr/>
        </p:nvGrpSpPr>
        <p:grpSpPr>
          <a:xfrm>
            <a:off x="1412896" y="5517232"/>
            <a:ext cx="7038798" cy="489196"/>
            <a:chOff x="1191408" y="2708920"/>
            <a:chExt cx="7291524" cy="720080"/>
          </a:xfrm>
          <a:solidFill>
            <a:srgbClr val="FF9933"/>
          </a:solidFill>
        </p:grpSpPr>
        <p:sp>
          <p:nvSpPr>
            <p:cNvPr id="82" name="Rectangle 81"/>
            <p:cNvSpPr/>
            <p:nvPr/>
          </p:nvSpPr>
          <p:spPr>
            <a:xfrm>
              <a:off x="1191408" y="2708920"/>
              <a:ext cx="720080" cy="720080"/>
            </a:xfrm>
            <a:prstGeom prst="rect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r>
                <a:rPr lang="en-AU" sz="900" b="1" dirty="0">
                  <a:solidFill>
                    <a:srgbClr val="002060"/>
                  </a:solidFill>
                  <a:cs typeface="Calibri" pitchFamily="34" charset="0"/>
                </a:rPr>
                <a:t>Specify Needs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983497" y="2708920"/>
              <a:ext cx="720080" cy="720080"/>
            </a:xfrm>
            <a:prstGeom prst="rect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r>
                <a:rPr lang="en-AU" sz="900" b="1" dirty="0">
                  <a:solidFill>
                    <a:srgbClr val="002060"/>
                  </a:solidFill>
                  <a:cs typeface="Calibri" pitchFamily="34" charset="0"/>
                </a:rPr>
                <a:t>Design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775584" y="2708920"/>
              <a:ext cx="720080" cy="720080"/>
            </a:xfrm>
            <a:prstGeom prst="rect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r>
                <a:rPr lang="en-AU" sz="800" b="1" dirty="0">
                  <a:solidFill>
                    <a:srgbClr val="002060"/>
                  </a:solidFill>
                  <a:cs typeface="Calibri" pitchFamily="34" charset="0"/>
                </a:rPr>
                <a:t>Assemble</a:t>
              </a:r>
              <a:endParaRPr lang="en-AU" sz="900" b="1" dirty="0">
                <a:solidFill>
                  <a:srgbClr val="002060"/>
                </a:solidFill>
                <a:cs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567671" y="2708920"/>
              <a:ext cx="720080" cy="720080"/>
            </a:xfrm>
            <a:prstGeom prst="rect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r>
                <a:rPr lang="en-AU" sz="900" b="1" dirty="0">
                  <a:solidFill>
                    <a:srgbClr val="002060"/>
                  </a:solidFill>
                  <a:cs typeface="Calibri" pitchFamily="34" charset="0"/>
                </a:rPr>
                <a:t>Collect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359760" y="2708920"/>
              <a:ext cx="720080" cy="720080"/>
            </a:xfrm>
            <a:prstGeom prst="rect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r>
                <a:rPr lang="en-AU" sz="900" b="1" dirty="0">
                  <a:solidFill>
                    <a:srgbClr val="002060"/>
                  </a:solidFill>
                  <a:cs typeface="Calibri" pitchFamily="34" charset="0"/>
                </a:rPr>
                <a:t>Compile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5151849" y="2708920"/>
              <a:ext cx="720080" cy="720080"/>
            </a:xfrm>
            <a:prstGeom prst="rect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r>
                <a:rPr lang="en-AU" sz="900" b="1" dirty="0">
                  <a:solidFill>
                    <a:srgbClr val="002060"/>
                  </a:solidFill>
                  <a:cs typeface="Calibri" pitchFamily="34" charset="0"/>
                </a:rPr>
                <a:t>Validate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968934" y="2708920"/>
              <a:ext cx="880311" cy="720080"/>
            </a:xfrm>
            <a:prstGeom prst="rect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r>
                <a:rPr lang="en-AU" sz="800" b="1" dirty="0">
                  <a:solidFill>
                    <a:srgbClr val="002060"/>
                  </a:solidFill>
                  <a:cs typeface="Calibri" pitchFamily="34" charset="0"/>
                </a:rPr>
                <a:t>Disseminate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28263" y="2708920"/>
              <a:ext cx="790180" cy="720080"/>
            </a:xfrm>
            <a:prstGeom prst="rect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r>
                <a:rPr lang="en-AU" sz="900" b="1" dirty="0">
                  <a:solidFill>
                    <a:srgbClr val="002060"/>
                  </a:solidFill>
                  <a:cs typeface="Calibri" pitchFamily="34" charset="0"/>
                </a:rPr>
                <a:t>Archive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762853" y="2708920"/>
              <a:ext cx="720079" cy="720080"/>
            </a:xfrm>
            <a:prstGeom prst="rect">
              <a:avLst/>
            </a:prstGeom>
            <a:grpFill/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r>
                <a:rPr lang="en-AU" sz="900" b="1" dirty="0">
                  <a:solidFill>
                    <a:srgbClr val="002060"/>
                  </a:solidFill>
                  <a:cs typeface="Calibri" pitchFamily="34" charset="0"/>
                </a:rPr>
                <a:t>Evaluate</a:t>
              </a:r>
            </a:p>
          </p:txBody>
        </p:sp>
      </p:grpSp>
      <p:sp>
        <p:nvSpPr>
          <p:cNvPr id="42008" name="TextBox 91"/>
          <p:cNvSpPr txBox="1">
            <a:spLocks noChangeArrowheads="1"/>
          </p:cNvSpPr>
          <p:nvPr/>
        </p:nvSpPr>
        <p:spPr bwMode="auto">
          <a:xfrm>
            <a:off x="-100813" y="5504923"/>
            <a:ext cx="1513556" cy="522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0" tIns="45563" rIns="91130" bIns="45563">
            <a:spAutoFit/>
          </a:bodyPr>
          <a:lstStyle>
            <a:lvl1pPr defTabSz="1035050" eaLnBrk="0" hangingPunct="0"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35050" eaLnBrk="0" hangingPunct="0">
              <a:spcBef>
                <a:spcPct val="20000"/>
              </a:spcBef>
              <a:buFont typeface="Arial" pitchFamily="34" charset="0"/>
              <a:buChar char="–"/>
              <a:defRPr sz="3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35050" eaLnBrk="0" hangingPunct="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35050" eaLnBrk="0" hangingPunct="0">
              <a:spcBef>
                <a:spcPct val="20000"/>
              </a:spcBef>
              <a:buFont typeface="Arial" pitchFamily="34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35050" eaLnBrk="0" hangingPunct="0">
              <a:spcBef>
                <a:spcPct val="20000"/>
              </a:spcBef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350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AU" altLang="en-US" sz="1400" b="1">
                <a:solidFill>
                  <a:srgbClr val="000000"/>
                </a:solidFill>
              </a:rPr>
              <a:t>Corporate Capabilities</a:t>
            </a:r>
          </a:p>
        </p:txBody>
      </p:sp>
      <p:sp>
        <p:nvSpPr>
          <p:cNvPr id="14" name="Chevron 13"/>
          <p:cNvSpPr/>
          <p:nvPr/>
        </p:nvSpPr>
        <p:spPr>
          <a:xfrm rot="5400000">
            <a:off x="1769378" y="4811632"/>
            <a:ext cx="730806" cy="577631"/>
          </a:xfrm>
          <a:prstGeom prst="chevron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30" tIns="45563" rIns="91130" bIns="45563" anchor="ctr"/>
          <a:lstStyle/>
          <a:p>
            <a:pPr algn="ctr" defTabSz="911246">
              <a:defRPr/>
            </a:pPr>
            <a:endParaRPr lang="en-AU">
              <a:solidFill>
                <a:prstClr val="black"/>
              </a:solidFill>
            </a:endParaRPr>
          </a:p>
        </p:txBody>
      </p:sp>
      <p:sp>
        <p:nvSpPr>
          <p:cNvPr id="95" name="Chevron 94"/>
          <p:cNvSpPr/>
          <p:nvPr/>
        </p:nvSpPr>
        <p:spPr>
          <a:xfrm rot="5400000">
            <a:off x="2645361" y="4810270"/>
            <a:ext cx="730806" cy="580355"/>
          </a:xfrm>
          <a:prstGeom prst="chevron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30" tIns="45563" rIns="91130" bIns="45563" anchor="ctr"/>
          <a:lstStyle/>
          <a:p>
            <a:pPr algn="ctr" defTabSz="911246">
              <a:defRPr/>
            </a:pPr>
            <a:endParaRPr lang="en-AU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7235" y="791586"/>
            <a:ext cx="461039" cy="4871338"/>
          </a:xfrm>
          <a:prstGeom prst="rect">
            <a:avLst/>
          </a:prstGeom>
          <a:noFill/>
        </p:spPr>
        <p:txBody>
          <a:bodyPr vert="vert" wrap="none" lIns="91130" tIns="45563" rIns="91130" bIns="45563">
            <a:spAutoFit/>
          </a:bodyPr>
          <a:lstStyle/>
          <a:p>
            <a:pPr defTabSz="911246">
              <a:defRPr/>
            </a:pPr>
            <a:r>
              <a:rPr lang="en-AU" dirty="0">
                <a:solidFill>
                  <a:prstClr val="black"/>
                </a:solidFill>
                <a:latin typeface="Calibri"/>
                <a:cs typeface="+mn-cs"/>
              </a:rPr>
              <a:t>Enterprise Acquisition of data Services (</a:t>
            </a:r>
            <a:r>
              <a:rPr lang="en-AU" dirty="0" err="1">
                <a:solidFill>
                  <a:prstClr val="black"/>
                </a:solidFill>
                <a:latin typeface="Calibri"/>
                <a:cs typeface="+mn-cs"/>
              </a:rPr>
              <a:t>eg</a:t>
            </a:r>
            <a:r>
              <a:rPr lang="en-AU" dirty="0">
                <a:solidFill>
                  <a:prstClr val="black"/>
                </a:solidFill>
                <a:latin typeface="Calibri"/>
                <a:cs typeface="+mn-cs"/>
              </a:rPr>
              <a:t> Acquire)</a:t>
            </a:r>
          </a:p>
        </p:txBody>
      </p:sp>
      <p:sp>
        <p:nvSpPr>
          <p:cNvPr id="96" name="Chevron 95"/>
          <p:cNvSpPr/>
          <p:nvPr/>
        </p:nvSpPr>
        <p:spPr>
          <a:xfrm rot="5400000">
            <a:off x="3475704" y="4812313"/>
            <a:ext cx="730806" cy="576269"/>
          </a:xfrm>
          <a:prstGeom prst="chevron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30" tIns="45563" rIns="91130" bIns="45563" anchor="ctr"/>
          <a:lstStyle/>
          <a:p>
            <a:pPr algn="ctr" defTabSz="911246">
              <a:defRPr/>
            </a:pPr>
            <a:endParaRPr lang="en-AU">
              <a:solidFill>
                <a:prstClr val="black"/>
              </a:solidFill>
            </a:endParaRPr>
          </a:p>
        </p:txBody>
      </p:sp>
      <p:sp>
        <p:nvSpPr>
          <p:cNvPr id="97" name="Chevron 96"/>
          <p:cNvSpPr/>
          <p:nvPr/>
        </p:nvSpPr>
        <p:spPr>
          <a:xfrm rot="5400000">
            <a:off x="4273352" y="4811632"/>
            <a:ext cx="730806" cy="577631"/>
          </a:xfrm>
          <a:prstGeom prst="chevron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30" tIns="45563" rIns="91130" bIns="45563" anchor="ctr"/>
          <a:lstStyle/>
          <a:p>
            <a:pPr algn="ctr" defTabSz="911246">
              <a:defRPr/>
            </a:pPr>
            <a:endParaRPr lang="en-AU">
              <a:solidFill>
                <a:prstClr val="black"/>
              </a:solidFill>
            </a:endParaRPr>
          </a:p>
        </p:txBody>
      </p:sp>
      <p:sp>
        <p:nvSpPr>
          <p:cNvPr id="99" name="Chevron 98"/>
          <p:cNvSpPr/>
          <p:nvPr/>
        </p:nvSpPr>
        <p:spPr>
          <a:xfrm rot="5400000">
            <a:off x="5045796" y="2499101"/>
            <a:ext cx="730806" cy="577631"/>
          </a:xfrm>
          <a:prstGeom prst="chevron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30" tIns="45563" rIns="91130" bIns="45563" anchor="ctr"/>
          <a:lstStyle/>
          <a:p>
            <a:pPr algn="ctr" defTabSz="911246">
              <a:defRPr/>
            </a:pPr>
            <a:endParaRPr lang="en-AU">
              <a:solidFill>
                <a:prstClr val="black"/>
              </a:solidFill>
            </a:endParaRPr>
          </a:p>
        </p:txBody>
      </p:sp>
      <p:sp>
        <p:nvSpPr>
          <p:cNvPr id="98" name="Chevron 97"/>
          <p:cNvSpPr/>
          <p:nvPr/>
        </p:nvSpPr>
        <p:spPr>
          <a:xfrm rot="5400000">
            <a:off x="6673746" y="4840533"/>
            <a:ext cx="732253" cy="576269"/>
          </a:xfrm>
          <a:prstGeom prst="chevron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30" tIns="45563" rIns="91130" bIns="45563" anchor="ctr"/>
          <a:lstStyle/>
          <a:p>
            <a:pPr algn="ctr" defTabSz="911246">
              <a:defRPr/>
            </a:pPr>
            <a:endParaRPr lang="en-AU">
              <a:solidFill>
                <a:prstClr val="black"/>
              </a:solidFill>
            </a:endParaRPr>
          </a:p>
        </p:txBody>
      </p:sp>
      <p:grpSp>
        <p:nvGrpSpPr>
          <p:cNvPr id="42016" name="Group 7"/>
          <p:cNvGrpSpPr>
            <a:grpSpLocks/>
          </p:cNvGrpSpPr>
          <p:nvPr/>
        </p:nvGrpSpPr>
        <p:grpSpPr bwMode="auto">
          <a:xfrm>
            <a:off x="6750376" y="845130"/>
            <a:ext cx="599428" cy="4859728"/>
            <a:chOff x="6704427" y="840683"/>
            <a:chExt cx="599793" cy="5408397"/>
          </a:xfrm>
        </p:grpSpPr>
        <p:sp>
          <p:nvSpPr>
            <p:cNvPr id="188" name="Rectangle 187"/>
            <p:cNvSpPr/>
            <p:nvPr/>
          </p:nvSpPr>
          <p:spPr>
            <a:xfrm>
              <a:off x="6704427" y="845515"/>
              <a:ext cx="572530" cy="4825131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6842274" y="840683"/>
              <a:ext cx="461946" cy="5408397"/>
            </a:xfrm>
            <a:prstGeom prst="rect">
              <a:avLst/>
            </a:prstGeom>
            <a:noFill/>
          </p:spPr>
          <p:txBody>
            <a:bodyPr vert="vert" wrap="none">
              <a:spAutoFit/>
            </a:bodyPr>
            <a:lstStyle/>
            <a:p>
              <a:pPr defTabSz="911246">
                <a:defRPr/>
              </a:pPr>
              <a:r>
                <a:rPr lang="en-AU" dirty="0">
                  <a:solidFill>
                    <a:prstClr val="black"/>
                  </a:solidFill>
                  <a:latin typeface="Calibri"/>
                  <a:cs typeface="+mn-cs"/>
                </a:rPr>
                <a:t>Enterprise Dissemination  Services (</a:t>
              </a:r>
              <a:r>
                <a:rPr lang="en-AU" dirty="0" err="1">
                  <a:solidFill>
                    <a:prstClr val="black"/>
                  </a:solidFill>
                  <a:latin typeface="Calibri"/>
                  <a:cs typeface="+mn-cs"/>
                </a:rPr>
                <a:t>eg</a:t>
              </a:r>
              <a:r>
                <a:rPr lang="en-AU" dirty="0">
                  <a:solidFill>
                    <a:prstClr val="black"/>
                  </a:solidFill>
                  <a:latin typeface="Calibri"/>
                  <a:cs typeface="+mn-cs"/>
                </a:rPr>
                <a:t> REEM, .Stat)</a:t>
              </a:r>
            </a:p>
          </p:txBody>
        </p:sp>
      </p:grpSp>
      <p:grpSp>
        <p:nvGrpSpPr>
          <p:cNvPr id="42017" name="Group 8"/>
          <p:cNvGrpSpPr>
            <a:grpSpLocks/>
          </p:cNvGrpSpPr>
          <p:nvPr/>
        </p:nvGrpSpPr>
        <p:grpSpPr bwMode="auto">
          <a:xfrm>
            <a:off x="5041726" y="821977"/>
            <a:ext cx="738664" cy="2063129"/>
            <a:chOff x="4928503" y="822094"/>
            <a:chExt cx="737715" cy="2063674"/>
          </a:xfrm>
        </p:grpSpPr>
        <p:sp>
          <p:nvSpPr>
            <p:cNvPr id="185" name="Rectangle 184"/>
            <p:cNvSpPr/>
            <p:nvPr/>
          </p:nvSpPr>
          <p:spPr>
            <a:xfrm>
              <a:off x="5010416" y="832227"/>
              <a:ext cx="572806" cy="2026532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1246">
                <a:defRPr/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4928503" y="822094"/>
              <a:ext cx="737715" cy="2063674"/>
            </a:xfrm>
            <a:prstGeom prst="rect">
              <a:avLst/>
            </a:prstGeom>
            <a:noFill/>
          </p:spPr>
          <p:txBody>
            <a:bodyPr vert="vert" wrap="none">
              <a:spAutoFit/>
            </a:bodyPr>
            <a:lstStyle/>
            <a:p>
              <a:pPr defTabSz="911246">
                <a:defRPr/>
              </a:pPr>
              <a:r>
                <a:rPr lang="en-AU" dirty="0">
                  <a:solidFill>
                    <a:prstClr val="black"/>
                  </a:solidFill>
                  <a:latin typeface="Calibri"/>
                  <a:cs typeface="+mn-cs"/>
                </a:rPr>
                <a:t>Existing but wrapped</a:t>
              </a:r>
            </a:p>
            <a:p>
              <a:pPr defTabSz="911246">
                <a:defRPr/>
              </a:pPr>
              <a:r>
                <a:rPr lang="en-AU" dirty="0">
                  <a:solidFill>
                    <a:prstClr val="black"/>
                  </a:solidFill>
                  <a:latin typeface="Calibri"/>
                  <a:cs typeface="+mn-cs"/>
                </a:rPr>
                <a:t>Services</a:t>
              </a:r>
            </a:p>
          </p:txBody>
        </p:sp>
      </p:grpSp>
      <p:sp>
        <p:nvSpPr>
          <p:cNvPr id="100" name="Chevron 99"/>
          <p:cNvSpPr/>
          <p:nvPr/>
        </p:nvSpPr>
        <p:spPr>
          <a:xfrm rot="5400000">
            <a:off x="5841400" y="1781919"/>
            <a:ext cx="730806" cy="550384"/>
          </a:xfrm>
          <a:prstGeom prst="chevron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30" tIns="45563" rIns="91130" bIns="45563" anchor="ctr"/>
          <a:lstStyle/>
          <a:p>
            <a:pPr algn="ctr" defTabSz="911246">
              <a:defRPr/>
            </a:pPr>
            <a:endParaRPr lang="en-AU">
              <a:solidFill>
                <a:prstClr val="black"/>
              </a:solidFill>
            </a:endParaRPr>
          </a:p>
        </p:txBody>
      </p:sp>
      <p:sp>
        <p:nvSpPr>
          <p:cNvPr id="58403" name="Slide Number Placeholder 10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653824" indent="-251470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005882" indent="-201177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408235" indent="-201177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10587" indent="-201177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12941" indent="-201177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615292" indent="-201177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17646" indent="-201177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419998" indent="-201177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998F7449-F144-441B-A755-B47C8FDD585F}" type="slidenum">
              <a:rPr lang="en-AU" smtClean="0">
                <a:solidFill>
                  <a:srgbClr val="898989"/>
                </a:solidFill>
              </a:rPr>
              <a:pPr eaLnBrk="1" hangingPunct="1">
                <a:defRPr/>
              </a:pPr>
              <a:t>15</a:t>
            </a:fld>
            <a:endParaRPr lang="en-AU" smtClean="0">
              <a:solidFill>
                <a:srgbClr val="898989"/>
              </a:solidFill>
            </a:endParaRPr>
          </a:p>
        </p:txBody>
      </p:sp>
      <p:sp>
        <p:nvSpPr>
          <p:cNvPr id="58404" name="Footer Placeholder 11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653824" indent="-251470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005882" indent="-201177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408235" indent="-201177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10587" indent="-201177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12941" indent="-201177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615292" indent="-201177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17646" indent="-201177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419998" indent="-201177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AU" smtClean="0">
                <a:solidFill>
                  <a:srgbClr val="898989"/>
                </a:solidFill>
              </a:rPr>
              <a:t>In-Confidence</a:t>
            </a:r>
          </a:p>
        </p:txBody>
      </p:sp>
    </p:spTree>
    <p:extLst>
      <p:ext uri="{BB962C8B-B14F-4D97-AF65-F5344CB8AC3E}">
        <p14:creationId xmlns:p14="http://schemas.microsoft.com/office/powerpoint/2010/main" val="35406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1052736"/>
            <a:ext cx="9144000" cy="58052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392" y="1862076"/>
            <a:ext cx="2953768" cy="2719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Enterprise Architecture</a:t>
            </a:r>
            <a:br>
              <a:rPr lang="en-AU" dirty="0" smtClean="0"/>
            </a:br>
            <a:endParaRPr lang="en-AU" dirty="0"/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47286" y="4859475"/>
            <a:ext cx="9096714" cy="1953901"/>
            <a:chOff x="47286" y="4982586"/>
            <a:chExt cx="9133226" cy="1953901"/>
          </a:xfrm>
        </p:grpSpPr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7098" y="5018340"/>
              <a:ext cx="966965" cy="1018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0951" y="5000338"/>
              <a:ext cx="1018398" cy="1054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6237" y="4992623"/>
              <a:ext cx="1008112" cy="1069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1237" y="5018340"/>
              <a:ext cx="1033829" cy="1018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8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91954" y="5026055"/>
              <a:ext cx="987538" cy="10029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5008053"/>
              <a:ext cx="1008112" cy="10389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8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4982586"/>
              <a:ext cx="1100698" cy="10899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" name="TextBox 40"/>
            <p:cNvSpPr txBox="1"/>
            <p:nvPr/>
          </p:nvSpPr>
          <p:spPr>
            <a:xfrm>
              <a:off x="1156230" y="5265929"/>
              <a:ext cx="3914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3200" dirty="0" smtClean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=</a:t>
              </a:r>
              <a:endParaRPr lang="en-AU" sz="32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762086" y="5265929"/>
              <a:ext cx="3914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3200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+</a:t>
              </a:r>
            </a:p>
          </p:txBody>
        </p:sp>
        <p:sp>
          <p:nvSpPr>
            <p:cNvPr id="43" name="TextBox 42"/>
            <p:cNvSpPr txBox="1">
              <a:spLocks noChangeAspect="1"/>
            </p:cNvSpPr>
            <p:nvPr/>
          </p:nvSpPr>
          <p:spPr>
            <a:xfrm>
              <a:off x="2466800" y="5265929"/>
              <a:ext cx="313133" cy="4678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3200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+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047086" y="5265929"/>
              <a:ext cx="3914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3200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+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357803" y="5265929"/>
              <a:ext cx="3914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3200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+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22228" y="5265929"/>
              <a:ext cx="3914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3200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+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7286" y="6228601"/>
              <a:ext cx="913322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 smtClean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Capability</a:t>
              </a:r>
              <a:r>
                <a:rPr lang="en-AU" sz="2000" b="1" dirty="0" smtClean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        people        methods       processes      systems     standards /      other</a:t>
              </a:r>
            </a:p>
            <a:p>
              <a:r>
                <a:rPr lang="en-AU" sz="2000" b="1" dirty="0" smtClean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						                 frameworks   resources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657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 bwMode="auto">
          <a:xfrm>
            <a:off x="1582676" y="6103551"/>
            <a:ext cx="3349364" cy="30777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Reengineering</a:t>
            </a:r>
            <a:br>
              <a:rPr lang="en-AU" dirty="0" smtClean="0"/>
            </a:br>
            <a:r>
              <a:rPr lang="en-AU" sz="2000" dirty="0"/>
              <a:t>Specify Corporate Capabilities</a:t>
            </a:r>
            <a:br>
              <a:rPr lang="en-AU" sz="2000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6525344"/>
            <a:ext cx="3960440" cy="5133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/>
              <a:t>  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1696012" y="1650874"/>
            <a:ext cx="3050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Analyse current business processes</a:t>
            </a:r>
            <a:endParaRPr lang="en-A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605118" y="2190493"/>
            <a:ext cx="3246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1400" dirty="0" smtClean="0"/>
              <a:t>Determine future information gathering</a:t>
            </a:r>
          </a:p>
          <a:p>
            <a:r>
              <a:rPr lang="en-AU" sz="1400" dirty="0" smtClean="0"/>
              <a:t>design</a:t>
            </a:r>
            <a:endParaRPr lang="en-AU" sz="1400" dirty="0"/>
          </a:p>
        </p:txBody>
      </p:sp>
      <p:cxnSp>
        <p:nvCxnSpPr>
          <p:cNvPr id="16" name="Straight Arrow Connector 15"/>
          <p:cNvCxnSpPr>
            <a:stCxn id="11" idx="2"/>
            <a:endCxn id="15" idx="0"/>
          </p:cNvCxnSpPr>
          <p:nvPr/>
        </p:nvCxnSpPr>
        <p:spPr bwMode="auto">
          <a:xfrm>
            <a:off x="3221430" y="1958651"/>
            <a:ext cx="6889" cy="2318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1399131" y="2852934"/>
            <a:ext cx="36359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Determine desired future business process</a:t>
            </a:r>
            <a:endParaRPr lang="en-AU" sz="1400" dirty="0"/>
          </a:p>
        </p:txBody>
      </p:sp>
      <p:cxnSp>
        <p:nvCxnSpPr>
          <p:cNvPr id="21" name="Straight Arrow Connector 20"/>
          <p:cNvCxnSpPr>
            <a:stCxn id="15" idx="2"/>
            <a:endCxn id="20" idx="0"/>
          </p:cNvCxnSpPr>
          <p:nvPr/>
        </p:nvCxnSpPr>
        <p:spPr bwMode="auto">
          <a:xfrm flipH="1">
            <a:off x="3217097" y="2713713"/>
            <a:ext cx="11222" cy="1392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1582676" y="3573015"/>
            <a:ext cx="3268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Agree on common business processes</a:t>
            </a:r>
            <a:endParaRPr lang="en-AU" sz="1400" dirty="0"/>
          </a:p>
        </p:txBody>
      </p:sp>
      <p:cxnSp>
        <p:nvCxnSpPr>
          <p:cNvPr id="27" name="Straight Arrow Connector 26"/>
          <p:cNvCxnSpPr>
            <a:stCxn id="20" idx="2"/>
            <a:endCxn id="25" idx="0"/>
          </p:cNvCxnSpPr>
          <p:nvPr/>
        </p:nvCxnSpPr>
        <p:spPr bwMode="auto">
          <a:xfrm>
            <a:off x="3217097" y="3160711"/>
            <a:ext cx="1" cy="4123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Box 27"/>
          <p:cNvSpPr txBox="1"/>
          <p:nvPr/>
        </p:nvSpPr>
        <p:spPr>
          <a:xfrm>
            <a:off x="1184724" y="4226633"/>
            <a:ext cx="4054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Agree on common/unique </a:t>
            </a:r>
            <a:r>
              <a:rPr lang="en-AU" sz="1400" dirty="0"/>
              <a:t>Corporate Capabilities</a:t>
            </a:r>
          </a:p>
        </p:txBody>
      </p:sp>
      <p:cxnSp>
        <p:nvCxnSpPr>
          <p:cNvPr id="31" name="Straight Arrow Connector 30"/>
          <p:cNvCxnSpPr>
            <a:stCxn id="25" idx="2"/>
            <a:endCxn id="28" idx="0"/>
          </p:cNvCxnSpPr>
          <p:nvPr/>
        </p:nvCxnSpPr>
        <p:spPr bwMode="auto">
          <a:xfrm flipH="1">
            <a:off x="3211882" y="3880792"/>
            <a:ext cx="5216" cy="3458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1245243" y="4869159"/>
            <a:ext cx="3943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Describe information flows (metadata and data)</a:t>
            </a:r>
            <a:endParaRPr lang="en-AU" sz="1400" dirty="0"/>
          </a:p>
        </p:txBody>
      </p:sp>
      <p:cxnSp>
        <p:nvCxnSpPr>
          <p:cNvPr id="34" name="Straight Arrow Connector 33"/>
          <p:cNvCxnSpPr>
            <a:stCxn id="28" idx="2"/>
            <a:endCxn id="32" idx="0"/>
          </p:cNvCxnSpPr>
          <p:nvPr/>
        </p:nvCxnSpPr>
        <p:spPr bwMode="auto">
          <a:xfrm>
            <a:off x="3211882" y="4534410"/>
            <a:ext cx="5215" cy="3347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34"/>
          <p:cNvSpPr txBox="1"/>
          <p:nvPr/>
        </p:nvSpPr>
        <p:spPr>
          <a:xfrm>
            <a:off x="1502850" y="5480239"/>
            <a:ext cx="3437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Define required capabilities to be created</a:t>
            </a:r>
            <a:endParaRPr lang="en-AU" sz="1400" dirty="0"/>
          </a:p>
        </p:txBody>
      </p:sp>
      <p:cxnSp>
        <p:nvCxnSpPr>
          <p:cNvPr id="37" name="Straight Arrow Connector 36"/>
          <p:cNvCxnSpPr>
            <a:stCxn id="32" idx="2"/>
            <a:endCxn id="35" idx="0"/>
          </p:cNvCxnSpPr>
          <p:nvPr/>
        </p:nvCxnSpPr>
        <p:spPr bwMode="auto">
          <a:xfrm>
            <a:off x="3217097" y="5176936"/>
            <a:ext cx="4333" cy="3033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/>
          <p:cNvSpPr txBox="1"/>
          <p:nvPr/>
        </p:nvSpPr>
        <p:spPr>
          <a:xfrm>
            <a:off x="1536513" y="6085961"/>
            <a:ext cx="3369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Specifications for </a:t>
            </a:r>
            <a:r>
              <a:rPr lang="en-AU" sz="1400" dirty="0"/>
              <a:t>Corporate Capabilities</a:t>
            </a:r>
          </a:p>
        </p:txBody>
      </p:sp>
      <p:cxnSp>
        <p:nvCxnSpPr>
          <p:cNvPr id="40" name="Straight Arrow Connector 39"/>
          <p:cNvCxnSpPr>
            <a:stCxn id="35" idx="2"/>
            <a:endCxn id="38" idx="0"/>
          </p:cNvCxnSpPr>
          <p:nvPr/>
        </p:nvCxnSpPr>
        <p:spPr bwMode="auto">
          <a:xfrm>
            <a:off x="3221430" y="5788016"/>
            <a:ext cx="0" cy="2979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oup 47"/>
          <p:cNvGrpSpPr/>
          <p:nvPr/>
        </p:nvGrpSpPr>
        <p:grpSpPr>
          <a:xfrm>
            <a:off x="5275963" y="5882421"/>
            <a:ext cx="2346198" cy="560958"/>
            <a:chOff x="47286" y="4982586"/>
            <a:chExt cx="9325666" cy="2220782"/>
          </a:xfrm>
        </p:grpSpPr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7098" y="5018340"/>
              <a:ext cx="966965" cy="1018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0951" y="5000338"/>
              <a:ext cx="1018398" cy="1054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6237" y="4992623"/>
              <a:ext cx="1008112" cy="1069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1237" y="5018340"/>
              <a:ext cx="1033829" cy="10183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91954" y="5026055"/>
              <a:ext cx="987538" cy="10029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" name="Picture 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5008053"/>
              <a:ext cx="1008112" cy="10389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Picture 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4982586"/>
              <a:ext cx="1100698" cy="10899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6" name="TextBox 55"/>
            <p:cNvSpPr txBox="1"/>
            <p:nvPr/>
          </p:nvSpPr>
          <p:spPr>
            <a:xfrm>
              <a:off x="998328" y="5265928"/>
              <a:ext cx="707223" cy="722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050" dirty="0" smtClean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=</a:t>
              </a:r>
              <a:endParaRPr lang="en-AU" sz="105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604184" y="5265928"/>
              <a:ext cx="707223" cy="722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050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+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308898" y="5265928"/>
              <a:ext cx="707223" cy="722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050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+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889186" y="5265928"/>
              <a:ext cx="707223" cy="722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050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+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199903" y="5265928"/>
              <a:ext cx="707223" cy="722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050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+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464325" y="5265928"/>
              <a:ext cx="707223" cy="722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050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+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7286" y="6228601"/>
              <a:ext cx="9325666" cy="974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500" dirty="0" smtClean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Capability</a:t>
              </a:r>
              <a:r>
                <a:rPr lang="en-AU" sz="500" b="1" dirty="0" smtClean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        people        methods       processes      systems     standards /      other                   	                                            frameworks   resources</a:t>
              </a:r>
            </a:p>
          </p:txBody>
        </p:sp>
      </p:grpSp>
      <p:cxnSp>
        <p:nvCxnSpPr>
          <p:cNvPr id="64" name="Straight Connector 63"/>
          <p:cNvCxnSpPr/>
          <p:nvPr/>
        </p:nvCxnSpPr>
        <p:spPr bwMode="auto">
          <a:xfrm>
            <a:off x="5148064" y="1514685"/>
            <a:ext cx="0" cy="51125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TextBox 66"/>
          <p:cNvSpPr txBox="1"/>
          <p:nvPr/>
        </p:nvSpPr>
        <p:spPr>
          <a:xfrm>
            <a:off x="5188950" y="2344080"/>
            <a:ext cx="36315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Are there alternative approaches: Could administrative data be used? Opportunities with mobile devices?</a:t>
            </a:r>
            <a:endParaRPr lang="en-AU" dirty="0"/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188" y="1636050"/>
            <a:ext cx="1342811" cy="576064"/>
          </a:xfrm>
          <a:prstGeom prst="rect">
            <a:avLst/>
          </a:prstGeom>
        </p:spPr>
      </p:pic>
      <p:pic>
        <p:nvPicPr>
          <p:cNvPr id="69" name="Picture 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507" y="3763339"/>
            <a:ext cx="2251260" cy="688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461" y="3025897"/>
            <a:ext cx="1222252" cy="676689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5188951" y="4522498"/>
            <a:ext cx="30713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For example developing Corporate Capability to support collection of data through diaries.  </a:t>
            </a:r>
            <a:endParaRPr lang="en-AU" dirty="0"/>
          </a:p>
        </p:txBody>
      </p:sp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963" y="5061836"/>
            <a:ext cx="1101281" cy="637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TextBox 76"/>
          <p:cNvSpPr txBox="1"/>
          <p:nvPr/>
        </p:nvSpPr>
        <p:spPr>
          <a:xfrm>
            <a:off x="7656203" y="1624000"/>
            <a:ext cx="165684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Document </a:t>
            </a:r>
            <a:r>
              <a:rPr lang="en-AU" sz="1100" dirty="0" smtClean="0"/>
              <a:t>hot spots, risk areas and value add.</a:t>
            </a:r>
            <a:endParaRPr lang="en-AU" sz="1100" dirty="0"/>
          </a:p>
        </p:txBody>
      </p:sp>
      <p:sp>
        <p:nvSpPr>
          <p:cNvPr id="78" name="TextBox 77"/>
          <p:cNvSpPr txBox="1"/>
          <p:nvPr/>
        </p:nvSpPr>
        <p:spPr>
          <a:xfrm>
            <a:off x="7470767" y="3763339"/>
            <a:ext cx="15790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Includes governance, sign-off and quality gates</a:t>
            </a:r>
            <a:endParaRPr lang="en-AU" sz="1100" dirty="0"/>
          </a:p>
        </p:txBody>
      </p:sp>
      <p:sp>
        <p:nvSpPr>
          <p:cNvPr id="88" name="TextBox 87"/>
          <p:cNvSpPr txBox="1"/>
          <p:nvPr/>
        </p:nvSpPr>
        <p:spPr>
          <a:xfrm>
            <a:off x="7582066" y="5799659"/>
            <a:ext cx="16704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Document functionality and information flows for development team.</a:t>
            </a:r>
            <a:endParaRPr lang="en-AU" sz="1100" dirty="0"/>
          </a:p>
        </p:txBody>
      </p:sp>
      <p:sp>
        <p:nvSpPr>
          <p:cNvPr id="89" name="TextBox 88"/>
          <p:cNvSpPr txBox="1"/>
          <p:nvPr/>
        </p:nvSpPr>
        <p:spPr>
          <a:xfrm>
            <a:off x="6576634" y="3064159"/>
            <a:ext cx="202781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Draw on opportunities presented by new foundation infrastructure.</a:t>
            </a:r>
            <a:endParaRPr lang="en-AU" sz="1100" dirty="0"/>
          </a:p>
        </p:txBody>
      </p:sp>
      <p:pic>
        <p:nvPicPr>
          <p:cNvPr id="92" name="Picture 9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615" y="1662046"/>
            <a:ext cx="959588" cy="662845"/>
          </a:xfrm>
          <a:prstGeom prst="rect">
            <a:avLst/>
          </a:prstGeom>
        </p:spPr>
      </p:pic>
      <p:sp>
        <p:nvSpPr>
          <p:cNvPr id="95" name="TextBox 94"/>
          <p:cNvSpPr txBox="1"/>
          <p:nvPr/>
        </p:nvSpPr>
        <p:spPr>
          <a:xfrm>
            <a:off x="6421431" y="5100390"/>
            <a:ext cx="20777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Defines data and metadata inputs and outputs of the business process.</a:t>
            </a:r>
            <a:endParaRPr lang="en-AU" sz="1100" dirty="0"/>
          </a:p>
        </p:txBody>
      </p:sp>
      <p:sp>
        <p:nvSpPr>
          <p:cNvPr id="65" name="TextBox 64"/>
          <p:cNvSpPr txBox="1"/>
          <p:nvPr/>
        </p:nvSpPr>
        <p:spPr>
          <a:xfrm>
            <a:off x="1876739" y="1206908"/>
            <a:ext cx="2670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Top down program assessment</a:t>
            </a:r>
            <a:endParaRPr lang="en-AU" sz="1400" dirty="0"/>
          </a:p>
        </p:txBody>
      </p:sp>
      <p:cxnSp>
        <p:nvCxnSpPr>
          <p:cNvPr id="66" name="Straight Arrow Connector 65"/>
          <p:cNvCxnSpPr>
            <a:stCxn id="65" idx="2"/>
            <a:endCxn id="11" idx="0"/>
          </p:cNvCxnSpPr>
          <p:nvPr/>
        </p:nvCxnSpPr>
        <p:spPr bwMode="auto">
          <a:xfrm>
            <a:off x="3211881" y="1514685"/>
            <a:ext cx="9549" cy="1361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/>
          <p:cNvSpPr txBox="1"/>
          <p:nvPr/>
        </p:nvSpPr>
        <p:spPr>
          <a:xfrm>
            <a:off x="5239039" y="1253075"/>
            <a:ext cx="38159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Identify any broad program initiatives to be considered.</a:t>
            </a:r>
            <a:endParaRPr lang="en-AU" sz="1100" dirty="0"/>
          </a:p>
        </p:txBody>
      </p:sp>
    </p:spTree>
    <p:extLst>
      <p:ext uri="{BB962C8B-B14F-4D97-AF65-F5344CB8AC3E}">
        <p14:creationId xmlns:p14="http://schemas.microsoft.com/office/powerpoint/2010/main" val="41194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Challenges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AU" dirty="0" smtClean="0"/>
          </a:p>
          <a:p>
            <a:r>
              <a:rPr lang="en-AU" dirty="0" smtClean="0"/>
              <a:t>Getting Buying in</a:t>
            </a:r>
          </a:p>
          <a:p>
            <a:r>
              <a:rPr lang="en-AU" dirty="0" smtClean="0"/>
              <a:t>Maintaining Business As Usual during transformation</a:t>
            </a:r>
          </a:p>
          <a:p>
            <a:r>
              <a:rPr lang="en-AU" dirty="0" smtClean="0"/>
              <a:t>Developing while changes happening</a:t>
            </a:r>
          </a:p>
          <a:p>
            <a:r>
              <a:rPr lang="en-AU" dirty="0" smtClean="0"/>
              <a:t>End to end Reengineering </a:t>
            </a:r>
            <a:r>
              <a:rPr lang="en-AU" dirty="0" err="1" smtClean="0"/>
              <a:t>vs</a:t>
            </a:r>
            <a:r>
              <a:rPr lang="en-AU" dirty="0" smtClean="0"/>
              <a:t> bit by bit continuous improvement </a:t>
            </a:r>
          </a:p>
          <a:p>
            <a:r>
              <a:rPr lang="en-AU" dirty="0" smtClean="0"/>
              <a:t>Cultural change: corporate interests &gt; local interests</a:t>
            </a:r>
          </a:p>
          <a:p>
            <a:r>
              <a:rPr lang="en-AU" dirty="0" smtClean="0"/>
              <a:t>Capability Building and change management</a:t>
            </a:r>
          </a:p>
          <a:p>
            <a:r>
              <a:rPr lang="en-AU" dirty="0" smtClean="0"/>
              <a:t>Program coordination and governance</a:t>
            </a:r>
          </a:p>
        </p:txBody>
      </p:sp>
    </p:spTree>
    <p:extLst>
      <p:ext uri="{BB962C8B-B14F-4D97-AF65-F5344CB8AC3E}">
        <p14:creationId xmlns:p14="http://schemas.microsoft.com/office/powerpoint/2010/main" val="254628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0875" y="847725"/>
            <a:ext cx="530225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895350" y="6134100"/>
            <a:ext cx="731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Calibri" pitchFamily="34" charset="0"/>
              </a:rPr>
              <a:t>International Collaboration: Simplified view of GSIM information objects</a:t>
            </a:r>
            <a:endParaRPr lang="en-A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6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Modernisation:</a:t>
            </a:r>
          </a:p>
          <a:p>
            <a:pPr lvl="1"/>
            <a:r>
              <a:rPr lang="en-AU" dirty="0" smtClean="0"/>
              <a:t>Why, what and how </a:t>
            </a:r>
          </a:p>
          <a:p>
            <a:r>
              <a:rPr lang="en-AU" dirty="0" smtClean="0"/>
              <a:t>Challenges</a:t>
            </a:r>
          </a:p>
          <a:p>
            <a:r>
              <a:rPr lang="en-AU" dirty="0" smtClean="0"/>
              <a:t>International Collaboration</a:t>
            </a:r>
          </a:p>
          <a:p>
            <a:pPr marL="457200" lvl="1" indent="0">
              <a:buNone/>
            </a:pPr>
            <a:r>
              <a:rPr lang="en-A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1524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International Collaboration – transforming the vision to reality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Harness existing collaborations: UNSD, ESCAP, HLG, Statistical Network, etc.</a:t>
            </a:r>
          </a:p>
          <a:p>
            <a:r>
              <a:rPr lang="en-AU" dirty="0" smtClean="0"/>
              <a:t>Use common standards and framework: GSBPM, GSIM, CSPA  </a:t>
            </a:r>
          </a:p>
          <a:p>
            <a:r>
              <a:rPr lang="en-AU" dirty="0" smtClean="0"/>
              <a:t>Adopt common architecture vision - aim for “plug and play”, make solutions re-usable</a:t>
            </a:r>
          </a:p>
          <a:p>
            <a:r>
              <a:rPr lang="en-AU" dirty="0" smtClean="0"/>
              <a:t>Move form conceptual to practical collaboration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004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736304"/>
          </a:xfrm>
        </p:spPr>
        <p:txBody>
          <a:bodyPr>
            <a:noAutofit/>
          </a:bodyPr>
          <a:lstStyle/>
          <a:p>
            <a:r>
              <a:rPr lang="en-AU" sz="4800" b="1" dirty="0" smtClean="0"/>
              <a:t>Strategic Advisory Board</a:t>
            </a:r>
            <a:br>
              <a:rPr lang="en-AU" sz="4800" b="1" dirty="0" smtClean="0"/>
            </a:br>
            <a:r>
              <a:rPr lang="en-AU" sz="4800" b="1" dirty="0" smtClean="0"/>
              <a:t>Asia Pacific</a:t>
            </a:r>
            <a:br>
              <a:rPr lang="en-AU" sz="4800" b="1" dirty="0" smtClean="0"/>
            </a:br>
            <a:r>
              <a:rPr lang="en-AU" sz="4800" b="1" dirty="0" smtClean="0"/>
              <a:t>(SAB-AP)</a:t>
            </a:r>
            <a:endParaRPr lang="en-AU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/>
          <a:lstStyle/>
          <a:p>
            <a:r>
              <a:rPr lang="en-US" dirty="0" smtClean="0"/>
              <a:t>Under the auspices of UN ESCAP Committee on Statistics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699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Asia and Pacific NSO challenges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lvl="0" indent="-285750"/>
            <a:r>
              <a:rPr lang="en-AU" sz="3500" b="1" dirty="0" smtClean="0"/>
              <a:t>demand for data;</a:t>
            </a:r>
          </a:p>
          <a:p>
            <a:pPr marL="342857"/>
            <a:r>
              <a:rPr lang="en-AU" sz="3500" b="1" dirty="0" smtClean="0"/>
              <a:t>higher quality, cheaper and more timely;</a:t>
            </a:r>
          </a:p>
          <a:p>
            <a:pPr marL="285750" lvl="0" indent="-285750"/>
            <a:r>
              <a:rPr lang="en-AU" sz="3500" b="1" dirty="0" smtClean="0"/>
              <a:t>expectations of providers;</a:t>
            </a:r>
          </a:p>
          <a:p>
            <a:pPr marL="285750" lvl="0" indent="-285750"/>
            <a:r>
              <a:rPr lang="en-AU" sz="3500" b="1" dirty="0" smtClean="0"/>
              <a:t>reductions in our budget;</a:t>
            </a:r>
          </a:p>
          <a:p>
            <a:pPr marL="285750" lvl="0" indent="-285750"/>
            <a:r>
              <a:rPr lang="en-AU" sz="3500" b="1" dirty="0" smtClean="0"/>
              <a:t>escalating collection costs;</a:t>
            </a:r>
          </a:p>
          <a:p>
            <a:pPr marL="285750" lvl="0" indent="-285750"/>
            <a:r>
              <a:rPr lang="en-AU" sz="3500" b="1" dirty="0" smtClean="0"/>
              <a:t>competition for staff;</a:t>
            </a:r>
          </a:p>
          <a:p>
            <a:pPr marL="285750" lvl="0" indent="-285750"/>
            <a:r>
              <a:rPr lang="en-AU" sz="3500" b="1" dirty="0" smtClean="0"/>
              <a:t>increased complexity of work programs; and</a:t>
            </a:r>
          </a:p>
          <a:p>
            <a:pPr marL="285750" lvl="0" indent="-285750"/>
            <a:r>
              <a:rPr lang="en-AU" sz="3500" b="1" dirty="0" smtClean="0"/>
              <a:t>expense of aging infrastructure.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4572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55758" y="4293096"/>
            <a:ext cx="800562" cy="828798"/>
          </a:xfrm>
          <a:prstGeom prst="rect">
            <a:avLst/>
          </a:prstGeom>
          <a:solidFill>
            <a:srgbClr val="B9FFB9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Specify Needs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36377" y="4293096"/>
            <a:ext cx="800562" cy="828798"/>
          </a:xfrm>
          <a:prstGeom prst="rect">
            <a:avLst/>
          </a:prstGeom>
          <a:solidFill>
            <a:srgbClr val="B9FFB9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Design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16995" y="4293096"/>
            <a:ext cx="800562" cy="828798"/>
          </a:xfrm>
          <a:prstGeom prst="rect">
            <a:avLst/>
          </a:prstGeom>
          <a:solidFill>
            <a:srgbClr val="B9FFB9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Build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58851" y="4293096"/>
            <a:ext cx="800562" cy="828798"/>
          </a:xfrm>
          <a:prstGeom prst="rect">
            <a:avLst/>
          </a:prstGeom>
          <a:solidFill>
            <a:srgbClr val="B9FFB9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Analyse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767260" y="4293096"/>
            <a:ext cx="978702" cy="828798"/>
          </a:xfrm>
          <a:prstGeom prst="rect">
            <a:avLst/>
          </a:prstGeom>
          <a:solidFill>
            <a:srgbClr val="B9FFB9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Disseminate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33811" y="4293096"/>
            <a:ext cx="878497" cy="828798"/>
          </a:xfrm>
          <a:prstGeom prst="rect">
            <a:avLst/>
          </a:prstGeom>
          <a:solidFill>
            <a:srgbClr val="B9FFB9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Archive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761682" y="4293096"/>
            <a:ext cx="800561" cy="828798"/>
          </a:xfrm>
          <a:prstGeom prst="rect">
            <a:avLst/>
          </a:prstGeom>
          <a:solidFill>
            <a:srgbClr val="B9FFB9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Evaluate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978231" y="4293096"/>
            <a:ext cx="800562" cy="828798"/>
          </a:xfrm>
          <a:prstGeom prst="rect">
            <a:avLst/>
          </a:prstGeom>
          <a:solidFill>
            <a:srgbClr val="B9FFB9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Process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097612" y="4293096"/>
            <a:ext cx="800562" cy="828798"/>
          </a:xfrm>
          <a:prstGeom prst="rect">
            <a:avLst/>
          </a:prstGeom>
          <a:solidFill>
            <a:srgbClr val="B9FFB9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Collect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767260" y="4291960"/>
            <a:ext cx="978702" cy="828798"/>
          </a:xfrm>
          <a:prstGeom prst="rect">
            <a:avLst/>
          </a:prstGeom>
          <a:solidFill>
            <a:srgbClr val="B9FFB9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Disseminate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249" y="823949"/>
            <a:ext cx="5855056" cy="327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" name="Down Arrow 1023"/>
          <p:cNvSpPr/>
          <p:nvPr/>
        </p:nvSpPr>
        <p:spPr>
          <a:xfrm rot="704239">
            <a:off x="3623975" y="1664212"/>
            <a:ext cx="432048" cy="2795108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4" name="Down Arrow 33"/>
          <p:cNvSpPr/>
          <p:nvPr/>
        </p:nvSpPr>
        <p:spPr>
          <a:xfrm rot="2175353">
            <a:off x="5545851" y="2637535"/>
            <a:ext cx="432048" cy="1934205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5" name="Down Arrow 34"/>
          <p:cNvSpPr/>
          <p:nvPr/>
        </p:nvSpPr>
        <p:spPr>
          <a:xfrm rot="2108274">
            <a:off x="5043527" y="1764822"/>
            <a:ext cx="432048" cy="2934847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6" name="Down Arrow 35"/>
          <p:cNvSpPr/>
          <p:nvPr/>
        </p:nvSpPr>
        <p:spPr>
          <a:xfrm rot="21017164">
            <a:off x="2124330" y="1572654"/>
            <a:ext cx="432048" cy="2871948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7" name="Down Arrow 36"/>
          <p:cNvSpPr/>
          <p:nvPr/>
        </p:nvSpPr>
        <p:spPr>
          <a:xfrm rot="2021113">
            <a:off x="6310940" y="3339099"/>
            <a:ext cx="432048" cy="1133351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25" name="TextBox 1024"/>
          <p:cNvSpPr txBox="1"/>
          <p:nvPr/>
        </p:nvSpPr>
        <p:spPr>
          <a:xfrm>
            <a:off x="755576" y="116632"/>
            <a:ext cx="75282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b="1" dirty="0" smtClean="0"/>
              <a:t>Sharing Infrastructure across NSOs</a:t>
            </a:r>
            <a:endParaRPr lang="en-AU" sz="4000" b="1" dirty="0"/>
          </a:p>
        </p:txBody>
      </p:sp>
      <p:sp>
        <p:nvSpPr>
          <p:cNvPr id="1027" name="TextBox 1026"/>
          <p:cNvSpPr txBox="1"/>
          <p:nvPr/>
        </p:nvSpPr>
        <p:spPr>
          <a:xfrm>
            <a:off x="2333000" y="5157192"/>
            <a:ext cx="6225422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 smtClean="0"/>
              <a:t>By sharing infrastructure development, we can: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dirty="0" smtClean="0"/>
              <a:t>Reduce costs of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dirty="0" smtClean="0"/>
              <a:t>Adopt new methods quickly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1" dirty="0" smtClean="0"/>
              <a:t>Increase comparability of statistics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27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39752" y="836712"/>
            <a:ext cx="2808312" cy="25922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Oval 2"/>
          <p:cNvSpPr/>
          <p:nvPr/>
        </p:nvSpPr>
        <p:spPr>
          <a:xfrm>
            <a:off x="755576" y="2285256"/>
            <a:ext cx="2808312" cy="25922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Oval 3"/>
          <p:cNvSpPr/>
          <p:nvPr/>
        </p:nvSpPr>
        <p:spPr>
          <a:xfrm>
            <a:off x="2627784" y="2780928"/>
            <a:ext cx="2808312" cy="25922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2809774" y="1583214"/>
            <a:ext cx="1940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 smtClean="0"/>
              <a:t>UN ECE HLG</a:t>
            </a:r>
            <a:endParaRPr lang="en-A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92363" y="4121969"/>
            <a:ext cx="1133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 smtClean="0"/>
              <a:t>UN SD</a:t>
            </a:r>
            <a:endParaRPr lang="en-A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58473" y="3167390"/>
            <a:ext cx="2299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 smtClean="0"/>
              <a:t>Stats Network</a:t>
            </a:r>
            <a:endParaRPr lang="en-A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901786" y="2017832"/>
            <a:ext cx="18482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 smtClean="0"/>
              <a:t>Modernisation Framework</a:t>
            </a:r>
            <a:endParaRPr lang="en-A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234813" y="4693442"/>
            <a:ext cx="1436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 smtClean="0"/>
              <a:t>Geospatial Statistics</a:t>
            </a:r>
            <a:endParaRPr lang="en-A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873697" y="3717032"/>
            <a:ext cx="1817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 smtClean="0"/>
              <a:t>Rapid development of </a:t>
            </a:r>
          </a:p>
          <a:p>
            <a:r>
              <a:rPr lang="en-AU" sz="1200" dirty="0" smtClean="0"/>
              <a:t>Common shared solutions</a:t>
            </a:r>
            <a:endParaRPr lang="en-AU" sz="1200" dirty="0"/>
          </a:p>
        </p:txBody>
      </p:sp>
      <p:sp>
        <p:nvSpPr>
          <p:cNvPr id="11" name="Oval 10"/>
          <p:cNvSpPr/>
          <p:nvPr/>
        </p:nvSpPr>
        <p:spPr>
          <a:xfrm>
            <a:off x="4836810" y="1709692"/>
            <a:ext cx="3113361" cy="298711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4734896" y="2075255"/>
            <a:ext cx="26827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2400" b="1" dirty="0" smtClean="0">
                <a:solidFill>
                  <a:srgbClr val="FF0000"/>
                </a:solidFill>
              </a:rPr>
              <a:t>How can ESCAP countries</a:t>
            </a:r>
          </a:p>
          <a:p>
            <a:pPr algn="r"/>
            <a:r>
              <a:rPr lang="en-AU" sz="2400" b="1" dirty="0" smtClean="0">
                <a:solidFill>
                  <a:srgbClr val="FF0000"/>
                </a:solidFill>
              </a:rPr>
              <a:t>influence and contribute to the modernisation Agenda?</a:t>
            </a:r>
            <a:endParaRPr lang="en-AU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88524" y="116632"/>
            <a:ext cx="5629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b="1" dirty="0" smtClean="0"/>
              <a:t>International Modernisation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35541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SAB-AP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Strategic Advisory Board–Asia Pacific to be established</a:t>
            </a:r>
          </a:p>
          <a:p>
            <a:r>
              <a:rPr lang="en-AU" b="1" dirty="0" smtClean="0"/>
              <a:t>Sub-committee of ESCAP Committee on Statistics </a:t>
            </a:r>
          </a:p>
          <a:p>
            <a:r>
              <a:rPr lang="en-AU" b="1" dirty="0" smtClean="0"/>
              <a:t>Members from across the Asia Pacific Region</a:t>
            </a:r>
          </a:p>
          <a:p>
            <a:r>
              <a:rPr lang="en-AU" b="1" dirty="0" smtClean="0"/>
              <a:t>1</a:t>
            </a:r>
            <a:r>
              <a:rPr lang="en-AU" b="1" baseline="30000" dirty="0" smtClean="0"/>
              <a:t>st</a:t>
            </a:r>
            <a:r>
              <a:rPr lang="en-AU" b="1" dirty="0" smtClean="0"/>
              <a:t> meeting in Japan in November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481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Objectives of the SAB-AP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en-GB" b="1" dirty="0"/>
              <a:t>P</a:t>
            </a:r>
            <a:r>
              <a:rPr lang="en-GB" b="1" dirty="0" smtClean="0"/>
              <a:t>romote </a:t>
            </a:r>
            <a:r>
              <a:rPr lang="en-GB" b="1" dirty="0"/>
              <a:t>common standards, models, tools and </a:t>
            </a:r>
            <a:r>
              <a:rPr lang="en-GB" b="1" dirty="0" smtClean="0"/>
              <a:t>methods</a:t>
            </a:r>
            <a:endParaRPr lang="en-AU" b="1" dirty="0"/>
          </a:p>
          <a:p>
            <a:r>
              <a:rPr lang="en-GB" b="1" dirty="0"/>
              <a:t>D</a:t>
            </a:r>
            <a:r>
              <a:rPr lang="en-GB" b="1" dirty="0" smtClean="0"/>
              <a:t>rive </a:t>
            </a:r>
            <a:r>
              <a:rPr lang="en-GB" b="1" dirty="0"/>
              <a:t>new developments in the </a:t>
            </a:r>
            <a:r>
              <a:rPr lang="en-GB" b="1" dirty="0" smtClean="0"/>
              <a:t>production and </a:t>
            </a:r>
            <a:r>
              <a:rPr lang="en-GB" b="1" dirty="0"/>
              <a:t>delivery of </a:t>
            </a:r>
            <a:r>
              <a:rPr lang="en-GB" b="1" dirty="0" smtClean="0"/>
              <a:t>products </a:t>
            </a:r>
            <a:r>
              <a:rPr lang="en-GB" b="1" dirty="0"/>
              <a:t>and </a:t>
            </a:r>
            <a:r>
              <a:rPr lang="en-GB" b="1" dirty="0" smtClean="0"/>
              <a:t>services;</a:t>
            </a:r>
            <a:endParaRPr lang="en-AU" b="1" dirty="0" smtClean="0"/>
          </a:p>
          <a:p>
            <a:r>
              <a:rPr lang="en-GB" b="1" dirty="0"/>
              <a:t>C</a:t>
            </a:r>
            <a:r>
              <a:rPr lang="en-GB" b="1" dirty="0" smtClean="0"/>
              <a:t>oordinate </a:t>
            </a:r>
            <a:r>
              <a:rPr lang="en-GB" b="1" dirty="0"/>
              <a:t>and </a:t>
            </a:r>
            <a:r>
              <a:rPr lang="en-GB" b="1" dirty="0" smtClean="0"/>
              <a:t>share information about </a:t>
            </a:r>
            <a:r>
              <a:rPr lang="en-GB" b="1" dirty="0"/>
              <a:t>common infrastructure and </a:t>
            </a:r>
            <a:r>
              <a:rPr lang="en-GB" b="1" dirty="0" smtClean="0"/>
              <a:t>developments</a:t>
            </a:r>
          </a:p>
          <a:p>
            <a:r>
              <a:rPr lang="en-GB" b="1" dirty="0" smtClean="0"/>
              <a:t>Determine priorities for </a:t>
            </a:r>
            <a:r>
              <a:rPr lang="en-GB" b="1" dirty="0"/>
              <a:t>strategic developments in the modernisation of official </a:t>
            </a:r>
            <a:r>
              <a:rPr lang="en-GB" b="1" dirty="0" smtClean="0"/>
              <a:t>statistics</a:t>
            </a:r>
            <a:endParaRPr lang="en-AU" b="1" dirty="0"/>
          </a:p>
          <a:p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98958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Possible SAB-AP Priorities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en-AU" b="1" dirty="0" smtClean="0"/>
              <a:t>Adoption of the Generalised </a:t>
            </a:r>
            <a:r>
              <a:rPr lang="en-AU" b="1" dirty="0"/>
              <a:t>Statistical Information Model (</a:t>
            </a:r>
            <a:r>
              <a:rPr lang="en-AU" b="1" dirty="0" smtClean="0"/>
              <a:t>GSIM)</a:t>
            </a:r>
          </a:p>
          <a:p>
            <a:r>
              <a:rPr lang="en-AU" b="1" dirty="0"/>
              <a:t>E</a:t>
            </a:r>
            <a:r>
              <a:rPr lang="en-AU" b="1" dirty="0" smtClean="0"/>
              <a:t>xpansion </a:t>
            </a:r>
            <a:r>
              <a:rPr lang="en-AU" b="1" dirty="0"/>
              <a:t>of the Generalised Statistical Business Processing Model (GSBPM</a:t>
            </a:r>
            <a:r>
              <a:rPr lang="en-AU" b="1" dirty="0" smtClean="0"/>
              <a:t>)</a:t>
            </a:r>
          </a:p>
          <a:p>
            <a:r>
              <a:rPr lang="en-AU" b="1" dirty="0" smtClean="0"/>
              <a:t>Common Statistical Production Architecture</a:t>
            </a:r>
          </a:p>
          <a:p>
            <a:r>
              <a:rPr lang="en-AU" b="1" dirty="0" smtClean="0"/>
              <a:t>Global </a:t>
            </a:r>
            <a:r>
              <a:rPr lang="en-AU" b="1" dirty="0"/>
              <a:t>statistical-geospatial </a:t>
            </a:r>
            <a:r>
              <a:rPr lang="en-AU" b="1" dirty="0" smtClean="0"/>
              <a:t>framework</a:t>
            </a:r>
            <a:endParaRPr lang="en-AU" b="1" dirty="0"/>
          </a:p>
          <a:p>
            <a:r>
              <a:rPr lang="en-AU" b="1" dirty="0" smtClean="0"/>
              <a:t>Practical </a:t>
            </a:r>
            <a:r>
              <a:rPr lang="en-AU" b="1" dirty="0"/>
              <a:t>sharing </a:t>
            </a:r>
            <a:r>
              <a:rPr lang="en-AU" b="1" dirty="0" smtClean="0"/>
              <a:t>in </a:t>
            </a:r>
            <a:r>
              <a:rPr lang="en-AU" b="1" dirty="0"/>
              <a:t>areas such as data collection, processing and dissemination.</a:t>
            </a:r>
          </a:p>
        </p:txBody>
      </p:sp>
    </p:spTree>
    <p:extLst>
      <p:ext uri="{BB962C8B-B14F-4D97-AF65-F5344CB8AC3E}">
        <p14:creationId xmlns:p14="http://schemas.microsoft.com/office/powerpoint/2010/main" val="38367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AU" sz="3600" b="1" dirty="0" smtClean="0"/>
          </a:p>
          <a:p>
            <a:pPr marL="0" indent="0" algn="ctr">
              <a:buNone/>
            </a:pPr>
            <a:r>
              <a:rPr lang="en-AU" sz="3600" b="1" dirty="0" smtClean="0"/>
              <a:t>Questions?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81219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70C0"/>
                </a:solidFill>
              </a:rPr>
              <a:t>The Challenges 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51" y="1109858"/>
            <a:ext cx="4949825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49825" y="4567433"/>
            <a:ext cx="1422377" cy="1477323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 defTabSz="914353" fontAlgn="base">
              <a:spcBef>
                <a:spcPct val="0"/>
              </a:spcBef>
              <a:spcAft>
                <a:spcPct val="0"/>
              </a:spcAft>
            </a:pPr>
            <a:r>
              <a:rPr lang="en-AU" dirty="0">
                <a:latin typeface="Arial" charset="0"/>
              </a:rPr>
              <a:t>Increasing cost &amp; difficulty of acquiring 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27786" y="4198102"/>
            <a:ext cx="1584177" cy="1217640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 defTabSz="914353" fontAlgn="base">
              <a:spcBef>
                <a:spcPct val="0"/>
              </a:spcBef>
              <a:spcAft>
                <a:spcPct val="0"/>
              </a:spcAft>
            </a:pPr>
            <a:r>
              <a:rPr lang="en-AU" dirty="0">
                <a:latin typeface="Arial" charset="0"/>
              </a:rPr>
              <a:t>New competitors &amp; changing expectations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51" y="5757863"/>
            <a:ext cx="1728191" cy="936313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 defTabSz="914353" fontAlgn="base">
              <a:spcBef>
                <a:spcPct val="0"/>
              </a:spcBef>
              <a:spcAft>
                <a:spcPct val="0"/>
              </a:spcAft>
            </a:pPr>
            <a:r>
              <a:rPr lang="en-AU" dirty="0">
                <a:latin typeface="Arial" charset="0"/>
              </a:rPr>
              <a:t>Rapid changes in the environment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6948265" y="5055353"/>
            <a:ext cx="1728192" cy="936313"/>
          </a:xfrm>
          <a:prstGeom prst="rect">
            <a:avLst/>
          </a:prstGeom>
        </p:spPr>
        <p:txBody>
          <a:bodyPr wrap="square" lIns="91435" tIns="45718" rIns="91435" bIns="45718">
            <a:spAutoFit/>
          </a:bodyPr>
          <a:lstStyle/>
          <a:p>
            <a:pPr algn="ctr" defTabSz="914353" fontAlgn="base">
              <a:spcBef>
                <a:spcPct val="0"/>
              </a:spcBef>
              <a:spcAft>
                <a:spcPct val="0"/>
              </a:spcAft>
            </a:pPr>
            <a:r>
              <a:rPr lang="en-AU" dirty="0">
                <a:latin typeface="Arial" charset="0"/>
              </a:rPr>
              <a:t>Competition for skilled resources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3523319" y="5629265"/>
            <a:ext cx="1377290" cy="646327"/>
          </a:xfrm>
          <a:prstGeom prst="rect">
            <a:avLst/>
          </a:prstGeom>
        </p:spPr>
        <p:txBody>
          <a:bodyPr wrap="none" lIns="91435" tIns="45718" rIns="91435" bIns="45718">
            <a:spAutoFit/>
          </a:bodyPr>
          <a:lstStyle/>
          <a:p>
            <a:pPr algn="ctr" defTabSz="914353" fontAlgn="base">
              <a:spcBef>
                <a:spcPct val="0"/>
              </a:spcBef>
              <a:spcAft>
                <a:spcPct val="0"/>
              </a:spcAft>
            </a:pPr>
            <a:r>
              <a:rPr lang="en-AU" dirty="0" smtClean="0">
                <a:latin typeface="Arial" charset="0"/>
              </a:rPr>
              <a:t>Diminishing</a:t>
            </a:r>
            <a:endParaRPr lang="en-AU" dirty="0">
              <a:latin typeface="Arial" charset="0"/>
            </a:endParaRPr>
          </a:p>
          <a:p>
            <a:pPr algn="ctr" defTabSz="914353" fontAlgn="base">
              <a:spcBef>
                <a:spcPct val="0"/>
              </a:spcBef>
              <a:spcAft>
                <a:spcPct val="0"/>
              </a:spcAft>
            </a:pPr>
            <a:r>
              <a:rPr lang="en-AU" dirty="0">
                <a:latin typeface="Arial" charset="0"/>
              </a:rPr>
              <a:t> </a:t>
            </a:r>
            <a:r>
              <a:rPr lang="en-AU" dirty="0" smtClean="0">
                <a:latin typeface="Arial" charset="0"/>
              </a:rPr>
              <a:t>budgets</a:t>
            </a:r>
            <a:endParaRPr lang="en-AU" dirty="0"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28184" y="3551770"/>
            <a:ext cx="1440160" cy="936313"/>
          </a:xfrm>
          <a:prstGeom prst="rect">
            <a:avLst/>
          </a:prstGeom>
        </p:spPr>
        <p:txBody>
          <a:bodyPr wrap="square" lIns="91435" tIns="45718" rIns="91435" bIns="45718">
            <a:spAutoFit/>
          </a:bodyPr>
          <a:lstStyle/>
          <a:p>
            <a:pPr algn="ctr" defTabSz="914353" fontAlgn="base">
              <a:spcBef>
                <a:spcPct val="0"/>
              </a:spcBef>
              <a:spcAft>
                <a:spcPct val="0"/>
              </a:spcAft>
            </a:pPr>
            <a:r>
              <a:rPr lang="en-AU" dirty="0" smtClean="0">
                <a:latin typeface="Arial" charset="0"/>
              </a:rPr>
              <a:t>Riding the big data wave</a:t>
            </a:r>
            <a:endParaRPr lang="en-A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65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Slide Number Placeholder 1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653824" indent="-251470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005882" indent="-201177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408235" indent="-201177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10587" indent="-201177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12941" indent="-201177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615292" indent="-201177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17646" indent="-201177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419998" indent="-201177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8DBB9918-84F9-4B1D-BB59-5F439D46B4ED}" type="slidenum">
              <a:rPr lang="en-AU" smtClean="0">
                <a:solidFill>
                  <a:srgbClr val="898989"/>
                </a:solidFill>
              </a:rPr>
              <a:pPr eaLnBrk="1" hangingPunct="1">
                <a:defRPr/>
              </a:pPr>
              <a:t>4</a:t>
            </a:fld>
            <a:endParaRPr lang="en-AU" dirty="0" smtClean="0">
              <a:solidFill>
                <a:srgbClr val="898989"/>
              </a:solidFill>
            </a:endParaRPr>
          </a:p>
        </p:txBody>
      </p:sp>
      <p:sp>
        <p:nvSpPr>
          <p:cNvPr id="40964" name="Footer Placeholder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653824" indent="-251470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005882" indent="-201177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408235" indent="-201177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810587" indent="-201177" algn="r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212941" indent="-201177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615292" indent="-201177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17646" indent="-201177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419998" indent="-201177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AU" dirty="0" smtClean="0">
                <a:solidFill>
                  <a:srgbClr val="898989"/>
                </a:solidFill>
              </a:rPr>
              <a:t>In-Confidence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013" y="863943"/>
            <a:ext cx="7261251" cy="513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536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400" dirty="0">
                <a:solidFill>
                  <a:srgbClr val="0070C0"/>
                </a:solidFill>
              </a:rPr>
              <a:t>Today </a:t>
            </a:r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83240" y="2864364"/>
            <a:ext cx="8935611" cy="2947581"/>
            <a:chOff x="2259409" y="5005909"/>
            <a:chExt cx="10253981" cy="3267234"/>
          </a:xfrm>
        </p:grpSpPr>
        <p:sp>
          <p:nvSpPr>
            <p:cNvPr id="34" name="Curved Left Arrow 33"/>
            <p:cNvSpPr/>
            <p:nvPr/>
          </p:nvSpPr>
          <p:spPr>
            <a:xfrm rot="2078639" flipV="1">
              <a:off x="3814973" y="5902078"/>
              <a:ext cx="388926" cy="1069146"/>
            </a:xfrm>
            <a:prstGeom prst="curvedLeftArrow">
              <a:avLst/>
            </a:pr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5" name="Curved Left Arrow 34"/>
            <p:cNvSpPr/>
            <p:nvPr/>
          </p:nvSpPr>
          <p:spPr>
            <a:xfrm rot="2078639" flipV="1">
              <a:off x="5066347" y="5854581"/>
              <a:ext cx="601935" cy="1659656"/>
            </a:xfrm>
            <a:prstGeom prst="curvedLeftArrow">
              <a:avLst/>
            </a:pr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60" name="Group 22"/>
            <p:cNvGrpSpPr/>
            <p:nvPr/>
          </p:nvGrpSpPr>
          <p:grpSpPr>
            <a:xfrm>
              <a:off x="3210865" y="5005909"/>
              <a:ext cx="9302525" cy="918678"/>
              <a:chOff x="1191408" y="2708920"/>
              <a:chExt cx="7291524" cy="720080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1191408" y="2708920"/>
                <a:ext cx="720080" cy="720080"/>
              </a:xfrm>
              <a:prstGeom prst="rect">
                <a:avLst/>
              </a:prstGeom>
              <a:solidFill>
                <a:srgbClr val="B9FFB9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900" b="1" dirty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Specify Needs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1983497" y="2708920"/>
                <a:ext cx="720080" cy="720080"/>
              </a:xfrm>
              <a:prstGeom prst="rect">
                <a:avLst/>
              </a:prstGeom>
              <a:solidFill>
                <a:srgbClr val="B9FFB9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900" b="1" dirty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Design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2775584" y="2708920"/>
                <a:ext cx="720080" cy="720080"/>
              </a:xfrm>
              <a:prstGeom prst="rect">
                <a:avLst/>
              </a:prstGeom>
              <a:solidFill>
                <a:srgbClr val="B9FFB9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900" b="1" dirty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Build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567671" y="2708920"/>
                <a:ext cx="720080" cy="720080"/>
              </a:xfrm>
              <a:prstGeom prst="rect">
                <a:avLst/>
              </a:prstGeom>
              <a:solidFill>
                <a:srgbClr val="B9FFB9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900" b="1" dirty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Collect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359760" y="2708920"/>
                <a:ext cx="720080" cy="720080"/>
              </a:xfrm>
              <a:prstGeom prst="rect">
                <a:avLst/>
              </a:prstGeom>
              <a:solidFill>
                <a:srgbClr val="B9FFB9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900" b="1" dirty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Process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151849" y="2708920"/>
                <a:ext cx="720080" cy="720080"/>
              </a:xfrm>
              <a:prstGeom prst="rect">
                <a:avLst/>
              </a:prstGeom>
              <a:solidFill>
                <a:srgbClr val="B9FFB9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900" b="1" dirty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Analyse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5968934" y="2708920"/>
                <a:ext cx="880311" cy="720080"/>
              </a:xfrm>
              <a:prstGeom prst="rect">
                <a:avLst/>
              </a:prstGeom>
              <a:solidFill>
                <a:srgbClr val="B9FFB9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900" b="1" dirty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Disseminate</a:t>
                </a: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6928263" y="2708920"/>
                <a:ext cx="790180" cy="720080"/>
              </a:xfrm>
              <a:prstGeom prst="rect">
                <a:avLst/>
              </a:prstGeom>
              <a:solidFill>
                <a:srgbClr val="B9FFB9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900" b="1" dirty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Archive</a:t>
                </a: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762853" y="2708920"/>
                <a:ext cx="720079" cy="720080"/>
              </a:xfrm>
              <a:prstGeom prst="rect">
                <a:avLst/>
              </a:prstGeom>
              <a:solidFill>
                <a:srgbClr val="B9FFB9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900" b="1" dirty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Evaluate</a:t>
                </a:r>
              </a:p>
            </p:txBody>
          </p:sp>
        </p:grpSp>
        <p:sp>
          <p:nvSpPr>
            <p:cNvPr id="61" name="Oval 60"/>
            <p:cNvSpPr/>
            <p:nvPr/>
          </p:nvSpPr>
          <p:spPr>
            <a:xfrm>
              <a:off x="3453689" y="6981066"/>
              <a:ext cx="1837356" cy="643075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Generally one off solutions</a:t>
              </a:r>
            </a:p>
          </p:txBody>
        </p:sp>
        <p:sp>
          <p:nvSpPr>
            <p:cNvPr id="65" name="Curved Left Arrow 64"/>
            <p:cNvSpPr/>
            <p:nvPr/>
          </p:nvSpPr>
          <p:spPr>
            <a:xfrm rot="2078639" flipV="1">
              <a:off x="6185746" y="5837550"/>
              <a:ext cx="535249" cy="2246685"/>
            </a:xfrm>
            <a:prstGeom prst="curvedLeftArrow">
              <a:avLst/>
            </a:pr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4508605" y="7630068"/>
              <a:ext cx="2016172" cy="643075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90% data survey based</a:t>
              </a:r>
            </a:p>
          </p:txBody>
        </p:sp>
        <p:sp>
          <p:nvSpPr>
            <p:cNvPr id="67" name="Curved Left Arrow 66"/>
            <p:cNvSpPr/>
            <p:nvPr/>
          </p:nvSpPr>
          <p:spPr>
            <a:xfrm rot="2078639" flipV="1">
              <a:off x="7390992" y="5860507"/>
              <a:ext cx="601935" cy="1659656"/>
            </a:xfrm>
            <a:prstGeom prst="curvedLeftArrow">
              <a:avLst/>
            </a:pr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5658520" y="6986994"/>
              <a:ext cx="2021090" cy="643075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Tools are unique and very labour intensive</a:t>
              </a:r>
            </a:p>
          </p:txBody>
        </p:sp>
        <p:sp>
          <p:nvSpPr>
            <p:cNvPr id="73" name="Curved Left Arrow 72"/>
            <p:cNvSpPr/>
            <p:nvPr/>
          </p:nvSpPr>
          <p:spPr>
            <a:xfrm rot="2078639" flipV="1">
              <a:off x="8195340" y="5837550"/>
              <a:ext cx="535249" cy="2246685"/>
            </a:xfrm>
            <a:prstGeom prst="curvedLeftArrow">
              <a:avLst/>
            </a:pr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6697013" y="7630068"/>
              <a:ext cx="1837356" cy="643075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Limited by tools and time</a:t>
              </a:r>
            </a:p>
          </p:txBody>
        </p:sp>
        <p:sp>
          <p:nvSpPr>
            <p:cNvPr id="75" name="Oval 74"/>
            <p:cNvSpPr/>
            <p:nvPr/>
          </p:nvSpPr>
          <p:spPr>
            <a:xfrm>
              <a:off x="2259409" y="6435787"/>
              <a:ext cx="1837356" cy="643075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Limited by available time</a:t>
              </a:r>
            </a:p>
          </p:txBody>
        </p:sp>
        <p:sp>
          <p:nvSpPr>
            <p:cNvPr id="78" name="Curved Left Arrow 77"/>
            <p:cNvSpPr/>
            <p:nvPr/>
          </p:nvSpPr>
          <p:spPr>
            <a:xfrm rot="2078639" flipV="1">
              <a:off x="9535150" y="5860507"/>
              <a:ext cx="601935" cy="1659656"/>
            </a:xfrm>
            <a:prstGeom prst="curvedLeftArrow">
              <a:avLst/>
            </a:pr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7922493" y="6986994"/>
              <a:ext cx="1837356" cy="643075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Focus on static publications</a:t>
              </a:r>
            </a:p>
          </p:txBody>
        </p:sp>
        <p:sp>
          <p:nvSpPr>
            <p:cNvPr id="84" name="Curved Left Arrow 83"/>
            <p:cNvSpPr/>
            <p:nvPr/>
          </p:nvSpPr>
          <p:spPr>
            <a:xfrm rot="2078639" flipV="1">
              <a:off x="10347745" y="5837550"/>
              <a:ext cx="535249" cy="2246685"/>
            </a:xfrm>
            <a:prstGeom prst="curvedLeftArrow">
              <a:avLst/>
            </a:pr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8849419" y="7630068"/>
              <a:ext cx="1837356" cy="643075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Data stores held by individuals</a:t>
              </a:r>
            </a:p>
          </p:txBody>
        </p:sp>
        <p:sp>
          <p:nvSpPr>
            <p:cNvPr id="86" name="Curved Left Arrow 85"/>
            <p:cNvSpPr/>
            <p:nvPr/>
          </p:nvSpPr>
          <p:spPr>
            <a:xfrm rot="2078639" flipV="1">
              <a:off x="11556242" y="5860507"/>
              <a:ext cx="601935" cy="1659656"/>
            </a:xfrm>
            <a:prstGeom prst="curvedLeftArrow">
              <a:avLst/>
            </a:pr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9943585" y="6986994"/>
              <a:ext cx="1837356" cy="643075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Limited activity in this 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978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rved Left Arrow 44"/>
          <p:cNvSpPr/>
          <p:nvPr/>
        </p:nvSpPr>
        <p:spPr>
          <a:xfrm rot="19521361">
            <a:off x="1774827" y="1444373"/>
            <a:ext cx="611681" cy="2303407"/>
          </a:xfrm>
          <a:prstGeom prst="curvedLeftArrow">
            <a:avLst/>
          </a:prstGeom>
          <a:solidFill>
            <a:srgbClr val="71D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981" y="116632"/>
            <a:ext cx="8228510" cy="1143241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rgbClr val="0070C0"/>
                </a:solidFill>
              </a:rPr>
              <a:t>Today compared to Tomorrow</a:t>
            </a:r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183989" y="1172843"/>
            <a:ext cx="8935611" cy="5347984"/>
            <a:chOff x="2195491" y="2136111"/>
            <a:chExt cx="10253981" cy="6137032"/>
          </a:xfrm>
        </p:grpSpPr>
        <p:sp>
          <p:nvSpPr>
            <p:cNvPr id="34" name="Curved Left Arrow 33"/>
            <p:cNvSpPr/>
            <p:nvPr/>
          </p:nvSpPr>
          <p:spPr>
            <a:xfrm rot="2078639" flipV="1">
              <a:off x="3751055" y="5902079"/>
              <a:ext cx="388926" cy="1069146"/>
            </a:xfrm>
            <a:prstGeom prst="curvedLeftArrow">
              <a:avLst/>
            </a:pr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5" name="Curved Left Arrow 34"/>
            <p:cNvSpPr/>
            <p:nvPr/>
          </p:nvSpPr>
          <p:spPr>
            <a:xfrm rot="2078639" flipV="1">
              <a:off x="5002429" y="5854580"/>
              <a:ext cx="601935" cy="1659656"/>
            </a:xfrm>
            <a:prstGeom prst="curvedLeftArrow">
              <a:avLst/>
            </a:pr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6" name="Curved Left Arrow 35"/>
            <p:cNvSpPr/>
            <p:nvPr/>
          </p:nvSpPr>
          <p:spPr>
            <a:xfrm rot="19521361">
              <a:off x="4994179" y="3404510"/>
              <a:ext cx="601935" cy="1659656"/>
            </a:xfrm>
            <a:prstGeom prst="curvedLeftArrow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60" name="Group 22"/>
            <p:cNvGrpSpPr/>
            <p:nvPr/>
          </p:nvGrpSpPr>
          <p:grpSpPr>
            <a:xfrm>
              <a:off x="4124715" y="5005909"/>
              <a:ext cx="8324757" cy="918678"/>
              <a:chOff x="1907704" y="2708920"/>
              <a:chExt cx="6525128" cy="720080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1907704" y="2708920"/>
                <a:ext cx="720080" cy="720080"/>
              </a:xfrm>
              <a:prstGeom prst="rect">
                <a:avLst/>
              </a:prstGeom>
              <a:solidFill>
                <a:srgbClr val="B9FFB9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900" b="1" dirty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Design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2699792" y="2708920"/>
                <a:ext cx="720080" cy="720080"/>
              </a:xfrm>
              <a:prstGeom prst="rect">
                <a:avLst/>
              </a:prstGeom>
              <a:solidFill>
                <a:srgbClr val="B9FFB9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900" b="1" dirty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Build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491880" y="2708920"/>
                <a:ext cx="720080" cy="720080"/>
              </a:xfrm>
              <a:prstGeom prst="rect">
                <a:avLst/>
              </a:prstGeom>
              <a:solidFill>
                <a:srgbClr val="B9FFB9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900" b="1" dirty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Collect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283968" y="2708920"/>
                <a:ext cx="720080" cy="720080"/>
              </a:xfrm>
              <a:prstGeom prst="rect">
                <a:avLst/>
              </a:prstGeom>
              <a:solidFill>
                <a:srgbClr val="B9FFB9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900" b="1" dirty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Process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076056" y="2708920"/>
                <a:ext cx="720080" cy="720080"/>
              </a:xfrm>
              <a:prstGeom prst="rect">
                <a:avLst/>
              </a:prstGeom>
              <a:solidFill>
                <a:srgbClr val="B9FFB9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900" b="1" dirty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Analyse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5893142" y="2708920"/>
                <a:ext cx="880311" cy="720080"/>
              </a:xfrm>
              <a:prstGeom prst="rect">
                <a:avLst/>
              </a:prstGeom>
              <a:solidFill>
                <a:srgbClr val="B9FFB9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900" b="1" dirty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Disseminate</a:t>
                </a: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6852471" y="2708920"/>
                <a:ext cx="790180" cy="720080"/>
              </a:xfrm>
              <a:prstGeom prst="rect">
                <a:avLst/>
              </a:prstGeom>
              <a:solidFill>
                <a:srgbClr val="B9FFB9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900" b="1" dirty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Archive</a:t>
                </a: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712753" y="2708920"/>
                <a:ext cx="720079" cy="720080"/>
              </a:xfrm>
              <a:prstGeom prst="rect">
                <a:avLst/>
              </a:prstGeom>
              <a:solidFill>
                <a:srgbClr val="B9FFB9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900" b="1" dirty="0">
                    <a:solidFill>
                      <a:srgbClr val="002060"/>
                    </a:solidFill>
                    <a:latin typeface="Calibri" pitchFamily="34" charset="0"/>
                    <a:cs typeface="Calibri" pitchFamily="34" charset="0"/>
                  </a:rPr>
                  <a:t>Evaluate</a:t>
                </a:r>
              </a:p>
            </p:txBody>
          </p:sp>
        </p:grpSp>
        <p:sp>
          <p:nvSpPr>
            <p:cNvPr id="61" name="Oval 60"/>
            <p:cNvSpPr/>
            <p:nvPr/>
          </p:nvSpPr>
          <p:spPr>
            <a:xfrm>
              <a:off x="3389772" y="6981066"/>
              <a:ext cx="1837356" cy="643075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Generally one off solutions</a:t>
              </a:r>
            </a:p>
          </p:txBody>
        </p:sp>
        <p:sp>
          <p:nvSpPr>
            <p:cNvPr id="63" name="Curved Left Arrow 62"/>
            <p:cNvSpPr/>
            <p:nvPr/>
          </p:nvSpPr>
          <p:spPr>
            <a:xfrm rot="19521361">
              <a:off x="6121829" y="2856494"/>
              <a:ext cx="535249" cy="2246685"/>
            </a:xfrm>
            <a:prstGeom prst="curvedLeftArrow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4444687" y="2136111"/>
              <a:ext cx="2016174" cy="1176171"/>
            </a:xfrm>
            <a:prstGeom prst="ellipse">
              <a:avLst/>
            </a:prstGeom>
            <a:solidFill>
              <a:srgbClr val="71DAFF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Substantial increase in use of </a:t>
              </a:r>
              <a:r>
                <a:rPr lang="en-AU" sz="1200" b="1" dirty="0" smtClean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admin </a:t>
              </a:r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data, less direct collect</a:t>
              </a:r>
            </a:p>
          </p:txBody>
        </p:sp>
        <p:sp>
          <p:nvSpPr>
            <p:cNvPr id="65" name="Curved Left Arrow 64"/>
            <p:cNvSpPr/>
            <p:nvPr/>
          </p:nvSpPr>
          <p:spPr>
            <a:xfrm rot="2078639" flipV="1">
              <a:off x="6121828" y="5837550"/>
              <a:ext cx="535249" cy="2246685"/>
            </a:xfrm>
            <a:prstGeom prst="curvedLeftArrow">
              <a:avLst/>
            </a:pr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4444686" y="7630068"/>
              <a:ext cx="2016172" cy="643075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90% data survey based</a:t>
              </a:r>
            </a:p>
          </p:txBody>
        </p:sp>
        <p:sp>
          <p:nvSpPr>
            <p:cNvPr id="67" name="Curved Left Arrow 66"/>
            <p:cNvSpPr/>
            <p:nvPr/>
          </p:nvSpPr>
          <p:spPr>
            <a:xfrm rot="2078639" flipV="1">
              <a:off x="7390992" y="5860507"/>
              <a:ext cx="601935" cy="1659656"/>
            </a:xfrm>
            <a:prstGeom prst="curvedLeftArrow">
              <a:avLst/>
            </a:pr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8" name="Curved Left Arrow 67"/>
            <p:cNvSpPr/>
            <p:nvPr/>
          </p:nvSpPr>
          <p:spPr>
            <a:xfrm rot="19521361">
              <a:off x="7382742" y="3410438"/>
              <a:ext cx="601935" cy="1659656"/>
            </a:xfrm>
            <a:prstGeom prst="curvedLeftArrow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5594602" y="6986994"/>
              <a:ext cx="2021090" cy="643075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Tools are unique and very labour intensive</a:t>
              </a:r>
            </a:p>
          </p:txBody>
        </p:sp>
        <p:sp>
          <p:nvSpPr>
            <p:cNvPr id="70" name="Oval 69"/>
            <p:cNvSpPr/>
            <p:nvPr/>
          </p:nvSpPr>
          <p:spPr>
            <a:xfrm>
              <a:off x="5594602" y="3312282"/>
              <a:ext cx="2097360" cy="643075"/>
            </a:xfrm>
            <a:prstGeom prst="ellipse">
              <a:avLst/>
            </a:prstGeom>
            <a:solidFill>
              <a:srgbClr val="71DAFF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Focus on e-collect</a:t>
              </a:r>
            </a:p>
          </p:txBody>
        </p:sp>
        <p:sp>
          <p:nvSpPr>
            <p:cNvPr id="71" name="Curved Left Arrow 70"/>
            <p:cNvSpPr/>
            <p:nvPr/>
          </p:nvSpPr>
          <p:spPr>
            <a:xfrm rot="19521361">
              <a:off x="7995707" y="2495404"/>
              <a:ext cx="612678" cy="2639300"/>
            </a:xfrm>
            <a:prstGeom prst="curvedLeftArrow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6697015" y="2488029"/>
              <a:ext cx="1837356" cy="645120"/>
            </a:xfrm>
            <a:prstGeom prst="ellipse">
              <a:avLst/>
            </a:prstGeom>
            <a:solidFill>
              <a:srgbClr val="71DAFF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Major focus of staff expertise</a:t>
              </a:r>
            </a:p>
          </p:txBody>
        </p:sp>
        <p:sp>
          <p:nvSpPr>
            <p:cNvPr id="73" name="Curved Left Arrow 72"/>
            <p:cNvSpPr/>
            <p:nvPr/>
          </p:nvSpPr>
          <p:spPr>
            <a:xfrm rot="2078639" flipV="1">
              <a:off x="8195340" y="5837550"/>
              <a:ext cx="535249" cy="2246685"/>
            </a:xfrm>
            <a:prstGeom prst="curvedLeftArrow">
              <a:avLst/>
            </a:pr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6697013" y="7630068"/>
              <a:ext cx="1837356" cy="643075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Limited by tools and time</a:t>
              </a:r>
            </a:p>
          </p:txBody>
        </p:sp>
        <p:sp>
          <p:nvSpPr>
            <p:cNvPr id="75" name="Oval 74"/>
            <p:cNvSpPr/>
            <p:nvPr/>
          </p:nvSpPr>
          <p:spPr>
            <a:xfrm>
              <a:off x="2195491" y="6435787"/>
              <a:ext cx="1837356" cy="643075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Limited by available time</a:t>
              </a:r>
            </a:p>
          </p:txBody>
        </p:sp>
        <p:sp>
          <p:nvSpPr>
            <p:cNvPr id="76" name="Curved Left Arrow 75"/>
            <p:cNvSpPr/>
            <p:nvPr/>
          </p:nvSpPr>
          <p:spPr>
            <a:xfrm rot="19521361">
              <a:off x="3786345" y="3972858"/>
              <a:ext cx="388926" cy="1069146"/>
            </a:xfrm>
            <a:prstGeom prst="curvedLeftArrow">
              <a:avLst/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195491" y="3955356"/>
              <a:ext cx="1837356" cy="830434"/>
            </a:xfrm>
            <a:prstGeom prst="ellipse">
              <a:avLst/>
            </a:prstGeom>
            <a:solidFill>
              <a:srgbClr val="71DAFF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Increased client engagement</a:t>
              </a:r>
            </a:p>
          </p:txBody>
        </p:sp>
        <p:sp>
          <p:nvSpPr>
            <p:cNvPr id="78" name="Curved Left Arrow 77"/>
            <p:cNvSpPr/>
            <p:nvPr/>
          </p:nvSpPr>
          <p:spPr>
            <a:xfrm rot="2078639" flipV="1">
              <a:off x="9535150" y="5860507"/>
              <a:ext cx="601935" cy="1659656"/>
            </a:xfrm>
            <a:prstGeom prst="curvedLeftArrow">
              <a:avLst/>
            </a:pr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7922493" y="6986994"/>
              <a:ext cx="1837356" cy="643075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Focus on static publications</a:t>
              </a:r>
            </a:p>
          </p:txBody>
        </p:sp>
        <p:sp>
          <p:nvSpPr>
            <p:cNvPr id="81" name="Oval 80"/>
            <p:cNvSpPr/>
            <p:nvPr/>
          </p:nvSpPr>
          <p:spPr>
            <a:xfrm>
              <a:off x="7912968" y="3133150"/>
              <a:ext cx="2067887" cy="1107116"/>
            </a:xfrm>
            <a:prstGeom prst="ellipse">
              <a:avLst/>
            </a:prstGeom>
            <a:solidFill>
              <a:srgbClr val="71DAFF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More focus on analysis, value add  and data integration</a:t>
              </a:r>
            </a:p>
          </p:txBody>
        </p:sp>
        <p:sp>
          <p:nvSpPr>
            <p:cNvPr id="82" name="Curved Left Arrow 81"/>
            <p:cNvSpPr/>
            <p:nvPr/>
          </p:nvSpPr>
          <p:spPr>
            <a:xfrm rot="19521361">
              <a:off x="10829658" y="3439176"/>
              <a:ext cx="535249" cy="1655495"/>
            </a:xfrm>
            <a:prstGeom prst="curvedLeftArrow">
              <a:avLst>
                <a:gd name="adj1" fmla="val 25000"/>
                <a:gd name="adj2" fmla="val 50000"/>
                <a:gd name="adj3" fmla="val 16433"/>
              </a:avLst>
            </a:prstGeom>
            <a:solidFill>
              <a:srgbClr val="71DA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8849420" y="4276894"/>
              <a:ext cx="2012843" cy="729015"/>
            </a:xfrm>
            <a:prstGeom prst="ellipse">
              <a:avLst/>
            </a:prstGeom>
            <a:solidFill>
              <a:srgbClr val="71DAFF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Greater interactive data</a:t>
              </a:r>
            </a:p>
          </p:txBody>
        </p:sp>
        <p:sp>
          <p:nvSpPr>
            <p:cNvPr id="84" name="Curved Left Arrow 83"/>
            <p:cNvSpPr/>
            <p:nvPr/>
          </p:nvSpPr>
          <p:spPr>
            <a:xfrm rot="2078639" flipV="1">
              <a:off x="10347745" y="5837550"/>
              <a:ext cx="535249" cy="2246685"/>
            </a:xfrm>
            <a:prstGeom prst="curvedLeftArrow">
              <a:avLst/>
            </a:pr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8849419" y="7630068"/>
              <a:ext cx="1837356" cy="643075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Data stores held by individuals</a:t>
              </a:r>
            </a:p>
          </p:txBody>
        </p:sp>
        <p:sp>
          <p:nvSpPr>
            <p:cNvPr id="86" name="Curved Left Arrow 85"/>
            <p:cNvSpPr/>
            <p:nvPr/>
          </p:nvSpPr>
          <p:spPr>
            <a:xfrm rot="2078639" flipV="1">
              <a:off x="11556242" y="5860507"/>
              <a:ext cx="601935" cy="1659656"/>
            </a:xfrm>
            <a:prstGeom prst="curvedLeftArrow">
              <a:avLst/>
            </a:pr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8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9943585" y="6986994"/>
              <a:ext cx="1837356" cy="643075"/>
            </a:xfrm>
            <a:prstGeom prst="ellipse">
              <a:avLst/>
            </a:prstGeom>
            <a:solidFill>
              <a:srgbClr val="CCCC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Limited activity in this area</a:t>
              </a:r>
            </a:p>
          </p:txBody>
        </p:sp>
        <p:sp>
          <p:nvSpPr>
            <p:cNvPr id="89" name="Oval 88"/>
            <p:cNvSpPr/>
            <p:nvPr/>
          </p:nvSpPr>
          <p:spPr>
            <a:xfrm>
              <a:off x="10108060" y="3312282"/>
              <a:ext cx="1837356" cy="643075"/>
            </a:xfrm>
            <a:prstGeom prst="ellipse">
              <a:avLst/>
            </a:prstGeom>
            <a:solidFill>
              <a:srgbClr val="71DAFF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Data stored centrally</a:t>
              </a:r>
            </a:p>
          </p:txBody>
        </p:sp>
        <p:sp>
          <p:nvSpPr>
            <p:cNvPr id="62" name="Oval 61"/>
            <p:cNvSpPr/>
            <p:nvPr/>
          </p:nvSpPr>
          <p:spPr>
            <a:xfrm>
              <a:off x="3389772" y="3306354"/>
              <a:ext cx="1837356" cy="643075"/>
            </a:xfrm>
            <a:prstGeom prst="ellipse">
              <a:avLst/>
            </a:prstGeom>
            <a:solidFill>
              <a:srgbClr val="71DAFF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b="1" dirty="0">
                  <a:solidFill>
                    <a:srgbClr val="002060"/>
                  </a:solidFill>
                  <a:latin typeface="Calibri" pitchFamily="34" charset="0"/>
                  <a:cs typeface="Calibri" pitchFamily="34" charset="0"/>
                </a:rPr>
                <a:t>Corporate Solutions that fit most needs</a:t>
              </a:r>
            </a:p>
          </p:txBody>
        </p:sp>
      </p:grpSp>
      <p:sp>
        <p:nvSpPr>
          <p:cNvPr id="44" name="Rectangle 43"/>
          <p:cNvSpPr/>
          <p:nvPr/>
        </p:nvSpPr>
        <p:spPr>
          <a:xfrm>
            <a:off x="984551" y="3645430"/>
            <a:ext cx="800562" cy="828798"/>
          </a:xfrm>
          <a:prstGeom prst="rect">
            <a:avLst/>
          </a:prstGeom>
          <a:solidFill>
            <a:srgbClr val="B9FFB9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Specify Needs</a:t>
            </a:r>
          </a:p>
        </p:txBody>
      </p:sp>
      <p:sp>
        <p:nvSpPr>
          <p:cNvPr id="46" name="Oval 45"/>
          <p:cNvSpPr/>
          <p:nvPr/>
        </p:nvSpPr>
        <p:spPr>
          <a:xfrm>
            <a:off x="347658" y="1403779"/>
            <a:ext cx="1601124" cy="728469"/>
          </a:xfrm>
          <a:prstGeom prst="ellipse">
            <a:avLst/>
          </a:prstGeom>
          <a:solidFill>
            <a:srgbClr val="71DAFF"/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Reuse and Assemble</a:t>
            </a:r>
            <a:endParaRPr lang="en-AU" sz="12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2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337478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2"/>
                </a:solidFill>
                <a:latin typeface="Candara" pitchFamily="34" charset="0"/>
                <a:ea typeface="Verdana" pitchFamily="34" charset="0"/>
                <a:cs typeface="Verdana" pitchFamily="34" charset="0"/>
              </a:rPr>
              <a:t>3 Key Goals</a:t>
            </a:r>
            <a:endParaRPr lang="en-US" sz="4800" b="1" dirty="0">
              <a:solidFill>
                <a:schemeClr val="accent2"/>
              </a:solidFill>
              <a:latin typeface="Candar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348880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2348880"/>
            <a:ext cx="856895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AU" sz="2800" dirty="0" smtClean="0">
                <a:latin typeface="Candara" pitchFamily="34" charset="0"/>
                <a:ea typeface="Verdana" pitchFamily="34" charset="0"/>
                <a:cs typeface="Verdana" pitchFamily="34" charset="0"/>
              </a:rPr>
              <a:t>The role of ABS 2017 is to build the statistical infrastructure and capability and reengineer the processes needed to deliver on 3 key goals:</a:t>
            </a:r>
          </a:p>
          <a:p>
            <a:pPr marL="1428750" lvl="2" indent="-514350">
              <a:spcAft>
                <a:spcPts val="0"/>
              </a:spcAft>
              <a:buFont typeface="+mj-lt"/>
              <a:buAutoNum type="arabicPeriod"/>
            </a:pPr>
            <a:r>
              <a:rPr lang="en-AU" sz="2800" dirty="0">
                <a:latin typeface="Candar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en-AU" sz="2800" dirty="0" smtClean="0">
                <a:latin typeface="Candara" pitchFamily="34" charset="0"/>
                <a:ea typeface="Verdana" pitchFamily="34" charset="0"/>
                <a:cs typeface="Verdana" pitchFamily="34" charset="0"/>
              </a:rPr>
              <a:t>educe the cost and time of doing business</a:t>
            </a:r>
          </a:p>
          <a:p>
            <a:pPr marL="1428750" lvl="2" indent="-514350">
              <a:spcAft>
                <a:spcPts val="0"/>
              </a:spcAft>
              <a:buFont typeface="+mj-lt"/>
              <a:buAutoNum type="arabicPeriod"/>
            </a:pPr>
            <a:r>
              <a:rPr lang="en-AU" sz="2800" dirty="0">
                <a:latin typeface="Candara" pitchFamily="34" charset="0"/>
                <a:ea typeface="Verdana" pitchFamily="34" charset="0"/>
                <a:cs typeface="Verdana" pitchFamily="34" charset="0"/>
              </a:rPr>
              <a:t>G</a:t>
            </a:r>
            <a:r>
              <a:rPr lang="en-AU" sz="2800" dirty="0" smtClean="0">
                <a:latin typeface="Candara" pitchFamily="34" charset="0"/>
                <a:ea typeface="Verdana" pitchFamily="34" charset="0"/>
                <a:cs typeface="Verdana" pitchFamily="34" charset="0"/>
              </a:rPr>
              <a:t>row the business through new statistical products and services</a:t>
            </a:r>
          </a:p>
          <a:p>
            <a:pPr marL="1428750" lvl="2" indent="-514350">
              <a:spcAft>
                <a:spcPts val="600"/>
              </a:spcAft>
              <a:buFont typeface="+mj-lt"/>
              <a:buAutoNum type="arabicPeriod"/>
            </a:pPr>
            <a:r>
              <a:rPr lang="en-AU" sz="2800" dirty="0">
                <a:latin typeface="Candar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en-AU" sz="2800" dirty="0" smtClean="0">
                <a:latin typeface="Candara" pitchFamily="34" charset="0"/>
                <a:ea typeface="Verdana" pitchFamily="34" charset="0"/>
                <a:cs typeface="Verdana" pitchFamily="34" charset="0"/>
              </a:rPr>
              <a:t>eliver the first digital Census (2016) on time, budget, and quality</a:t>
            </a:r>
          </a:p>
          <a:p>
            <a:pPr lvl="1"/>
            <a:r>
              <a:rPr lang="en-AU" sz="2800" dirty="0" smtClean="0">
                <a:latin typeface="Candara" pitchFamily="34" charset="0"/>
                <a:ea typeface="Verdana" pitchFamily="34" charset="0"/>
                <a:cs typeface="Verdana" pitchFamily="34" charset="0"/>
              </a:rPr>
              <a:t>while delivering on Business As Usual.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F497-D9EA-4E3E-9911-E7E0618E345A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141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544579"/>
            <a:ext cx="878497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400" b="1" dirty="0" smtClean="0">
                <a:solidFill>
                  <a:schemeClr val="accent2"/>
                </a:solidFill>
                <a:latin typeface="Candara" pitchFamily="34" charset="0"/>
                <a:ea typeface="Verdana" pitchFamily="34" charset="0"/>
                <a:cs typeface="Verdana" pitchFamily="34" charset="0"/>
              </a:rPr>
              <a:t>If we achieve these goals, </a:t>
            </a:r>
          </a:p>
          <a:p>
            <a:pPr algn="ctr"/>
            <a:r>
              <a:rPr lang="en-AU" sz="4400" b="1" dirty="0" smtClean="0">
                <a:solidFill>
                  <a:schemeClr val="accent2"/>
                </a:solidFill>
                <a:latin typeface="Candara" pitchFamily="34" charset="0"/>
                <a:ea typeface="Verdana" pitchFamily="34" charset="0"/>
                <a:cs typeface="Verdana" pitchFamily="34" charset="0"/>
              </a:rPr>
              <a:t>this will mean…</a:t>
            </a:r>
            <a:endParaRPr lang="en-AU" sz="4400" b="1" dirty="0">
              <a:solidFill>
                <a:schemeClr val="accent2"/>
              </a:solidFill>
              <a:latin typeface="Candar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4800" b="1" dirty="0">
              <a:solidFill>
                <a:schemeClr val="accent2"/>
              </a:solidFill>
              <a:latin typeface="Candar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348880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325424" y="2718212"/>
            <a:ext cx="85689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Font typeface="+mj-lt"/>
              <a:buAutoNum type="arabicPeriod"/>
            </a:pPr>
            <a:endParaRPr lang="en-AU" sz="3200" dirty="0" smtClean="0">
              <a:latin typeface="Candara" pitchFamily="34" charset="0"/>
              <a:ea typeface="Verdana" pitchFamily="34" charset="0"/>
              <a:cs typeface="Verdan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AU" sz="3200" dirty="0" smtClean="0">
                <a:latin typeface="Candar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en-AU" sz="3200" dirty="0">
                <a:latin typeface="Candara" pitchFamily="34" charset="0"/>
                <a:ea typeface="Verdana" pitchFamily="34" charset="0"/>
                <a:cs typeface="Verdana" pitchFamily="34" charset="0"/>
              </a:rPr>
              <a:t>more efficient and effective ABS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AU" sz="3200" dirty="0" smtClean="0">
                <a:latin typeface="Candara" pitchFamily="34" charset="0"/>
                <a:ea typeface="Verdana" pitchFamily="34" charset="0"/>
                <a:cs typeface="Verdana" pitchFamily="34" charset="0"/>
              </a:rPr>
              <a:t>Better decision making support for Governments and the Community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AU" sz="3200" dirty="0" smtClean="0">
                <a:latin typeface="Candara" pitchFamily="34" charset="0"/>
                <a:ea typeface="Verdana" pitchFamily="34" charset="0"/>
                <a:cs typeface="Verdana" pitchFamily="34" charset="0"/>
              </a:rPr>
              <a:t>Improved user and provider experience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AU" sz="3200" dirty="0" smtClean="0">
                <a:latin typeface="Candara" pitchFamily="34" charset="0"/>
                <a:ea typeface="Verdana" pitchFamily="34" charset="0"/>
                <a:cs typeface="Verdana" pitchFamily="34" charset="0"/>
              </a:rPr>
              <a:t>A sustainable and growing organisation</a:t>
            </a:r>
            <a:endParaRPr lang="en-AU" sz="3200" dirty="0">
              <a:latin typeface="Candar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F497-D9EA-4E3E-9911-E7E0618E345A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292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2348880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974948" y="362187"/>
            <a:ext cx="57246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4000" b="1" dirty="0" smtClean="0">
                <a:solidFill>
                  <a:schemeClr val="bg1"/>
                </a:solidFill>
                <a:latin typeface="Candara" pitchFamily="34" charset="0"/>
                <a:ea typeface="Verdana" pitchFamily="34" charset="0"/>
                <a:cs typeface="Verdana" pitchFamily="34" charset="0"/>
              </a:rPr>
              <a:t>Change in what we do</a:t>
            </a:r>
            <a:endParaRPr lang="en-AU" sz="4000" b="1" dirty="0">
              <a:solidFill>
                <a:schemeClr val="bg1"/>
              </a:solidFill>
              <a:latin typeface="Candar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2810974"/>
              </p:ext>
            </p:extLst>
          </p:nvPr>
        </p:nvGraphicFramePr>
        <p:xfrm>
          <a:off x="1187624" y="1484784"/>
          <a:ext cx="6734127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F497-D9EA-4E3E-9911-E7E0618E345A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587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 2017 Branded theme</Template>
  <TotalTime>2420</TotalTime>
  <Words>1953</Words>
  <Application>Microsoft Office PowerPoint</Application>
  <PresentationFormat>On-screen Show (4:3)</PresentationFormat>
  <Paragraphs>404</Paragraphs>
  <Slides>28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Modernisation of Official Statistics –  ABS experience </vt:lpstr>
      <vt:lpstr>Content</vt:lpstr>
      <vt:lpstr>The Challenges </vt:lpstr>
      <vt:lpstr>PowerPoint Presentation</vt:lpstr>
      <vt:lpstr>Today </vt:lpstr>
      <vt:lpstr>Today compared to Tomorrow</vt:lpstr>
      <vt:lpstr>PowerPoint Presentation</vt:lpstr>
      <vt:lpstr>PowerPoint Presentation</vt:lpstr>
      <vt:lpstr>PowerPoint Presentation</vt:lpstr>
      <vt:lpstr>What is ABS 2017</vt:lpstr>
      <vt:lpstr>PowerPoint Presentation</vt:lpstr>
      <vt:lpstr>Context: Planning</vt:lpstr>
      <vt:lpstr>PowerPoint Presentation</vt:lpstr>
      <vt:lpstr>PowerPoint Presentation</vt:lpstr>
      <vt:lpstr>PowerPoint Presentation</vt:lpstr>
      <vt:lpstr>Enterprise Architecture </vt:lpstr>
      <vt:lpstr>Reengineering Specify Corporate Capabilities </vt:lpstr>
      <vt:lpstr>Challenges</vt:lpstr>
      <vt:lpstr>PowerPoint Presentation</vt:lpstr>
      <vt:lpstr>International Collaboration – transforming the vision to reality</vt:lpstr>
      <vt:lpstr>Strategic Advisory Board Asia Pacific (SAB-AP)</vt:lpstr>
      <vt:lpstr>Asia and Pacific NSO challenges</vt:lpstr>
      <vt:lpstr>PowerPoint Presentation</vt:lpstr>
      <vt:lpstr>PowerPoint Presentation</vt:lpstr>
      <vt:lpstr>SAB-AP</vt:lpstr>
      <vt:lpstr>Objectives of the SAB-AP</vt:lpstr>
      <vt:lpstr>Possible SAB-AP Priorities</vt:lpstr>
      <vt:lpstr>PowerPoint Presentation</vt:lpstr>
    </vt:vector>
  </TitlesOfParts>
  <Company>ABS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Modernisation of Official Statistics – ABS experience</dc:title>
  <dc:creator>Frank P Yu</dc:creator>
  <cp:lastModifiedBy>Frank P Yu</cp:lastModifiedBy>
  <cp:revision>15</cp:revision>
  <dcterms:created xsi:type="dcterms:W3CDTF">2013-10-21T05:23:06Z</dcterms:created>
  <dcterms:modified xsi:type="dcterms:W3CDTF">2013-10-23T15:05:28Z</dcterms:modified>
</cp:coreProperties>
</file>